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57" r:id="rId4"/>
    <p:sldId id="267" r:id="rId5"/>
    <p:sldId id="268" r:id="rId6"/>
    <p:sldId id="276" r:id="rId7"/>
    <p:sldId id="278" r:id="rId8"/>
    <p:sldId id="279" r:id="rId9"/>
    <p:sldId id="280" r:id="rId10"/>
    <p:sldId id="277" r:id="rId11"/>
    <p:sldId id="281" r:id="rId12"/>
    <p:sldId id="282" r:id="rId13"/>
    <p:sldId id="283" r:id="rId14"/>
    <p:sldId id="284" r:id="rId15"/>
    <p:sldId id="285" r:id="rId16"/>
    <p:sldId id="259" r:id="rId17"/>
    <p:sldId id="286" r:id="rId18"/>
    <p:sldId id="288" r:id="rId19"/>
    <p:sldId id="287" r:id="rId20"/>
    <p:sldId id="289" r:id="rId21"/>
    <p:sldId id="291" r:id="rId22"/>
    <p:sldId id="290" r:id="rId23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FABFCF23-3B69-468F-B69F-88F6DE6A72F2}" styleName="Средний стиль 1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93" d="100"/>
          <a:sy n="93" d="100"/>
        </p:scale>
        <p:origin x="726" y="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C630F-F787-4F64-A8E3-12C69B2440F2}" type="datetimeFigureOut">
              <a:rPr lang="ru-RU" smtClean="0"/>
              <a:t>18.08.2017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A8A27-6E1D-4940-B55C-78E7B8655D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8719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C630F-F787-4F64-A8E3-12C69B2440F2}" type="datetimeFigureOut">
              <a:rPr lang="ru-RU" smtClean="0"/>
              <a:t>18.08.2017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A8A27-6E1D-4940-B55C-78E7B8655D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630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C630F-F787-4F64-A8E3-12C69B2440F2}" type="datetimeFigureOut">
              <a:rPr lang="ru-RU" smtClean="0"/>
              <a:t>18.08.2017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A8A27-6E1D-4940-B55C-78E7B8655D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794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C630F-F787-4F64-A8E3-12C69B2440F2}" type="datetimeFigureOut">
              <a:rPr lang="ru-RU" smtClean="0"/>
              <a:t>18.08.2017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A8A27-6E1D-4940-B55C-78E7B8655D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108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C630F-F787-4F64-A8E3-12C69B2440F2}" type="datetimeFigureOut">
              <a:rPr lang="ru-RU" smtClean="0"/>
              <a:t>18.08.2017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A8A27-6E1D-4940-B55C-78E7B8655D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047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C630F-F787-4F64-A8E3-12C69B2440F2}" type="datetimeFigureOut">
              <a:rPr lang="ru-RU" smtClean="0"/>
              <a:t>18.08.2017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A8A27-6E1D-4940-B55C-78E7B8655D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9894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C630F-F787-4F64-A8E3-12C69B2440F2}" type="datetimeFigureOut">
              <a:rPr lang="ru-RU" smtClean="0"/>
              <a:t>18.08.2017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A8A27-6E1D-4940-B55C-78E7B8655D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738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C630F-F787-4F64-A8E3-12C69B2440F2}" type="datetimeFigureOut">
              <a:rPr lang="ru-RU" smtClean="0"/>
              <a:t>18.08.2017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A8A27-6E1D-4940-B55C-78E7B8655D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4702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C630F-F787-4F64-A8E3-12C69B2440F2}" type="datetimeFigureOut">
              <a:rPr lang="ru-RU" smtClean="0"/>
              <a:t>18.08.2017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A8A27-6E1D-4940-B55C-78E7B8655D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220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C630F-F787-4F64-A8E3-12C69B2440F2}" type="datetimeFigureOut">
              <a:rPr lang="ru-RU" smtClean="0"/>
              <a:t>18.08.2017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A8A27-6E1D-4940-B55C-78E7B8655D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2183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C630F-F787-4F64-A8E3-12C69B2440F2}" type="datetimeFigureOut">
              <a:rPr lang="ru-RU" smtClean="0"/>
              <a:t>18.08.2017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A8A27-6E1D-4940-B55C-78E7B8655D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8125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FC630F-F787-4F64-A8E3-12C69B2440F2}" type="datetimeFigureOut">
              <a:rPr lang="ru-RU" smtClean="0"/>
              <a:t>18.08.2017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1A8A27-6E1D-4940-B55C-78E7B8655D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4876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123478"/>
            <a:ext cx="9144000" cy="201622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564654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2800" dirty="0"/>
              <a:t>Навчально-методичне забезпечення </a:t>
            </a:r>
            <a:r>
              <a:rPr lang="uk-UA" sz="2800" dirty="0" smtClean="0"/>
              <a:t>навчального процесу в </a:t>
            </a:r>
            <a:r>
              <a:rPr lang="uk-UA" sz="2800" dirty="0"/>
              <a:t>умовах апробації Державного стандарту початкової загальної </a:t>
            </a:r>
            <a:r>
              <a:rPr lang="uk-UA" sz="2800" dirty="0" smtClean="0"/>
              <a:t>освіти</a:t>
            </a:r>
            <a:endParaRPr lang="ru-RU" sz="28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-45719"/>
            <a:ext cx="9144000" cy="457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2139701"/>
            <a:ext cx="9144000" cy="6173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5062711"/>
            <a:ext cx="9144000" cy="617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flipV="1">
            <a:off x="0" y="2237999"/>
            <a:ext cx="9144000" cy="4571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131840" y="3939902"/>
            <a:ext cx="6120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i="1" dirty="0" smtClean="0"/>
              <a:t>Онопрієнко Оксана Володимирівна, завідувач відділу початкової освіти Інституту педагогіки НАПН України</a:t>
            </a:r>
            <a:endParaRPr lang="uk-UA" i="1" dirty="0"/>
          </a:p>
        </p:txBody>
      </p:sp>
    </p:spTree>
    <p:extLst>
      <p:ext uri="{BB962C8B-B14F-4D97-AF65-F5344CB8AC3E}">
        <p14:creationId xmlns:p14="http://schemas.microsoft.com/office/powerpoint/2010/main" val="8285528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-45719"/>
            <a:ext cx="9144000" cy="457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5062711"/>
            <a:ext cx="9144000" cy="617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0" y="123478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ctr"/>
            <a:r>
              <a:rPr lang="uk-UA" sz="28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Складники навчально-методичного комплекту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9015957" y="-45719"/>
            <a:ext cx="123479" cy="51892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1" y="-45719"/>
            <a:ext cx="179511" cy="51892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899592" y="996900"/>
            <a:ext cx="7200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Експериментальна навчальна </a:t>
            </a:r>
            <a:r>
              <a:rPr lang="uk-UA" sz="2400" dirty="0">
                <a:latin typeface="Arial" panose="020B0604020202020204" pitchFamily="34" charset="0"/>
                <a:cs typeface="Arial" panose="020B0604020202020204" pitchFamily="34" charset="0"/>
              </a:rPr>
              <a:t>програма</a:t>
            </a:r>
            <a:r>
              <a:rPr lang="uk-U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Навчальні зошити для учня з навчання грамоти і письма, математики, інтегрованого курсу «Мій світ».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Додатки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організації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індивідуальної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або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самостійної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роботи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учнів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uk-UA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3" name="Прямая соединительная линия 42"/>
          <p:cNvCxnSpPr/>
          <p:nvPr/>
        </p:nvCxnSpPr>
        <p:spPr>
          <a:xfrm>
            <a:off x="3338570" y="5062711"/>
            <a:ext cx="0" cy="0"/>
          </a:xfrm>
          <a:prstGeom prst="line">
            <a:avLst/>
          </a:prstGeom>
          <a:ln w="57150"/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rot="5400000">
            <a:off x="6929454" y="-1500222"/>
            <a:ext cx="1357322" cy="1214446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>
            <a:off x="9144002" y="6286520"/>
            <a:ext cx="1571666" cy="1571659"/>
          </a:xfrm>
          <a:prstGeom prst="line">
            <a:avLst/>
          </a:prstGeom>
          <a:effec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>
            <a:off x="-4786378" y="1000108"/>
            <a:ext cx="2661634" cy="449131"/>
          </a:xfrm>
          <a:prstGeom prst="line">
            <a:avLst/>
          </a:prstGeom>
          <a:ln w="28575">
            <a:solidFill>
              <a:srgbClr val="B61A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 rot="5400000">
            <a:off x="1750187" y="7608111"/>
            <a:ext cx="2357478" cy="857256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 rot="10800000" flipV="1">
            <a:off x="-3803553" y="2931790"/>
            <a:ext cx="3357618" cy="285752"/>
          </a:xfrm>
          <a:prstGeom prst="line">
            <a:avLst/>
          </a:prstGeom>
          <a:ln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0237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2706E-6 L -0.33194 0.7152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597" y="357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0 L -0.58594 -0.8330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306" y="-41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75 0.03797 L 0.85417 0.3040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833" y="133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61 -0.25401 L 0.17969 -1.0206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156" y="-383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62 0.01759 L 0.73229 -0.0558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833" y="-36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9015957" y="-45719"/>
            <a:ext cx="123479" cy="51892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" y="-45719"/>
            <a:ext cx="179511" cy="51892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-45719"/>
            <a:ext cx="9144000" cy="457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5062711"/>
            <a:ext cx="9144000" cy="617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-12519" y="158613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Додатки  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032" y="123478"/>
            <a:ext cx="3379289" cy="3600400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2160" y="99647"/>
            <a:ext cx="2753096" cy="3204568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5856" y="1226973"/>
            <a:ext cx="2812358" cy="3816688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5534719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504" y="108631"/>
            <a:ext cx="2655606" cy="4053560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2246" y="1995686"/>
            <a:ext cx="3231160" cy="30543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8184" y="205720"/>
            <a:ext cx="2736304" cy="3975893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8" name="TextBox 7"/>
          <p:cNvSpPr txBox="1"/>
          <p:nvPr/>
        </p:nvSpPr>
        <p:spPr>
          <a:xfrm>
            <a:off x="3131840" y="205720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dirty="0" smtClean="0">
                <a:solidFill>
                  <a:schemeClr val="accent5">
                    <a:lumMod val="75000"/>
                  </a:schemeClr>
                </a:solidFill>
              </a:rPr>
              <a:t>Прописи </a:t>
            </a:r>
            <a:endParaRPr lang="ru-RU" sz="32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05864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123478"/>
            <a:ext cx="9144000" cy="201622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228213"/>
            <a:ext cx="9144000" cy="1815882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40000"/>
              </a:lnSpc>
            </a:pPr>
            <a:r>
              <a:rPr lang="uk-UA" sz="40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Геометричні фігури</a:t>
            </a: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40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40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40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Просторові відношення</a:t>
            </a:r>
            <a:endParaRPr lang="uk-UA" sz="40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-45719"/>
            <a:ext cx="9144000" cy="457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2139701"/>
            <a:ext cx="9144000" cy="6173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3740" y="2571750"/>
            <a:ext cx="2356520" cy="2356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0" y="5062711"/>
            <a:ext cx="9144000" cy="617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flipV="1">
            <a:off x="0" y="2237999"/>
            <a:ext cx="9144000" cy="4571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5260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-45719"/>
            <a:ext cx="9144000" cy="457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5062711"/>
            <a:ext cx="9144000" cy="617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0" y="123478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Геометричні фігури</a:t>
            </a:r>
            <a:endParaRPr lang="ru-RU" sz="28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2844" y="123478"/>
            <a:ext cx="12608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1 клас</a:t>
            </a:r>
            <a:endParaRPr lang="ru-RU" sz="2800" dirty="0">
              <a:solidFill>
                <a:srgbClr val="C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891718"/>
            <a:ext cx="3569568" cy="3712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50042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asha\Desktop\2-9ф 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1642" y="1361065"/>
            <a:ext cx="6094876" cy="3586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8" name="Прямая соединительная линия 47"/>
          <p:cNvCxnSpPr/>
          <p:nvPr/>
        </p:nvCxnSpPr>
        <p:spPr>
          <a:xfrm flipV="1">
            <a:off x="6948264" y="3867898"/>
            <a:ext cx="1728192" cy="1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0" y="-45719"/>
            <a:ext cx="9144000" cy="457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5062711"/>
            <a:ext cx="9144000" cy="617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0" y="123478"/>
            <a:ext cx="78615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ctr"/>
            <a:r>
              <a:rPr lang="uk-UA" sz="28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Розглянь </a:t>
            </a:r>
            <a:r>
              <a:rPr lang="uk-UA" sz="28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геометричні фігури.  </a:t>
            </a:r>
            <a:endParaRPr lang="en-US" sz="280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indent="457200" algn="ctr"/>
            <a:r>
              <a:rPr lang="uk-UA" sz="28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Відшукай </a:t>
            </a:r>
            <a:r>
              <a:rPr lang="uk-UA" sz="28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їх на </a:t>
            </a:r>
            <a:r>
              <a:rPr lang="uk-UA" sz="28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малюнку. </a:t>
            </a:r>
            <a:endParaRPr lang="uk-UA" sz="28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9015957" y="-45719"/>
            <a:ext cx="123479" cy="51892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1" y="-45719"/>
            <a:ext cx="179511" cy="51892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flipV="1">
            <a:off x="678613" y="2571750"/>
            <a:ext cx="1000132" cy="678661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3" name="Облако 22"/>
          <p:cNvSpPr/>
          <p:nvPr/>
        </p:nvSpPr>
        <p:spPr>
          <a:xfrm>
            <a:off x="670184" y="4154772"/>
            <a:ext cx="833792" cy="637606"/>
          </a:xfrm>
          <a:prstGeom prst="cloud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785786" y="1317997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Точка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42910" y="2067694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>
                <a:latin typeface="Arial" panose="020B0604020202020204" pitchFamily="34" charset="0"/>
                <a:cs typeface="Arial" panose="020B0604020202020204" pitchFamily="34" charset="0"/>
              </a:rPr>
              <a:t>Пряма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849946" y="4011910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>
                <a:latin typeface="Arial" panose="020B0604020202020204" pitchFamily="34" charset="0"/>
                <a:cs typeface="Arial" panose="020B0604020202020204" pitchFamily="34" charset="0"/>
              </a:rPr>
              <a:t>Крива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1835696" y="1477975"/>
            <a:ext cx="156420" cy="157671"/>
          </a:xfrm>
          <a:prstGeom prst="ellipse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олилиния 49"/>
          <p:cNvSpPr/>
          <p:nvPr/>
        </p:nvSpPr>
        <p:spPr>
          <a:xfrm>
            <a:off x="1043608" y="3466764"/>
            <a:ext cx="1080120" cy="153930"/>
          </a:xfrm>
          <a:custGeom>
            <a:avLst/>
            <a:gdLst>
              <a:gd name="connsiteX0" fmla="*/ 2838994 w 2838994"/>
              <a:gd name="connsiteY0" fmla="*/ 69669 h 506549"/>
              <a:gd name="connsiteX1" fmla="*/ 1968137 w 2838994"/>
              <a:gd name="connsiteY1" fmla="*/ 505097 h 506549"/>
              <a:gd name="connsiteX2" fmla="*/ 940526 w 2838994"/>
              <a:gd name="connsiteY2" fmla="*/ 60960 h 506549"/>
              <a:gd name="connsiteX3" fmla="*/ 0 w 2838994"/>
              <a:gd name="connsiteY3" fmla="*/ 139337 h 506549"/>
              <a:gd name="connsiteX4" fmla="*/ 0 w 2838994"/>
              <a:gd name="connsiteY4" fmla="*/ 139337 h 506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8994" h="506549">
                <a:moveTo>
                  <a:pt x="2838994" y="69669"/>
                </a:moveTo>
                <a:cubicBezTo>
                  <a:pt x="2561771" y="288109"/>
                  <a:pt x="2284548" y="506549"/>
                  <a:pt x="1968137" y="505097"/>
                </a:cubicBezTo>
                <a:cubicBezTo>
                  <a:pt x="1651726" y="503646"/>
                  <a:pt x="1268549" y="121920"/>
                  <a:pt x="940526" y="60960"/>
                </a:cubicBezTo>
                <a:cubicBezTo>
                  <a:pt x="612503" y="0"/>
                  <a:pt x="0" y="139337"/>
                  <a:pt x="0" y="139337"/>
                </a:cubicBezTo>
                <a:lnTo>
                  <a:pt x="0" y="139337"/>
                </a:lnTo>
              </a:path>
            </a:pathLst>
          </a:custGeom>
          <a:ln w="57150">
            <a:solidFill>
              <a:srgbClr val="00B050"/>
            </a:solidFill>
          </a:ln>
          <a:effectLst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5364088" y="2630103"/>
            <a:ext cx="156420" cy="157671"/>
          </a:xfrm>
          <a:prstGeom prst="ellipse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олилиния 37"/>
          <p:cNvSpPr/>
          <p:nvPr/>
        </p:nvSpPr>
        <p:spPr>
          <a:xfrm>
            <a:off x="3635896" y="3663086"/>
            <a:ext cx="1728192" cy="852880"/>
          </a:xfrm>
          <a:custGeom>
            <a:avLst/>
            <a:gdLst>
              <a:gd name="connsiteX0" fmla="*/ 1291157 w 1756759"/>
              <a:gd name="connsiteY0" fmla="*/ 0 h 970059"/>
              <a:gd name="connsiteX1" fmla="*/ 1633063 w 1756759"/>
              <a:gd name="connsiteY1" fmla="*/ 79513 h 970059"/>
              <a:gd name="connsiteX2" fmla="*/ 1736430 w 1756759"/>
              <a:gd name="connsiteY2" fmla="*/ 119269 h 970059"/>
              <a:gd name="connsiteX3" fmla="*/ 1752332 w 1756759"/>
              <a:gd name="connsiteY3" fmla="*/ 151074 h 970059"/>
              <a:gd name="connsiteX4" fmla="*/ 1680770 w 1756759"/>
              <a:gd name="connsiteY4" fmla="*/ 198782 h 970059"/>
              <a:gd name="connsiteX5" fmla="*/ 1466085 w 1756759"/>
              <a:gd name="connsiteY5" fmla="*/ 238539 h 970059"/>
              <a:gd name="connsiteX6" fmla="*/ 1203692 w 1756759"/>
              <a:gd name="connsiteY6" fmla="*/ 254441 h 970059"/>
              <a:gd name="connsiteX7" fmla="*/ 742517 w 1756759"/>
              <a:gd name="connsiteY7" fmla="*/ 270344 h 970059"/>
              <a:gd name="connsiteX8" fmla="*/ 464221 w 1756759"/>
              <a:gd name="connsiteY8" fmla="*/ 294198 h 970059"/>
              <a:gd name="connsiteX9" fmla="*/ 217730 w 1756759"/>
              <a:gd name="connsiteY9" fmla="*/ 357808 h 970059"/>
              <a:gd name="connsiteX10" fmla="*/ 74607 w 1756759"/>
              <a:gd name="connsiteY10" fmla="*/ 437321 h 970059"/>
              <a:gd name="connsiteX11" fmla="*/ 10997 w 1756759"/>
              <a:gd name="connsiteY11" fmla="*/ 524786 h 970059"/>
              <a:gd name="connsiteX12" fmla="*/ 18948 w 1756759"/>
              <a:gd name="connsiteY12" fmla="*/ 683812 h 970059"/>
              <a:gd name="connsiteX13" fmla="*/ 193877 w 1756759"/>
              <a:gd name="connsiteY13" fmla="*/ 834887 h 970059"/>
              <a:gd name="connsiteX14" fmla="*/ 352903 w 1756759"/>
              <a:gd name="connsiteY14" fmla="*/ 906448 h 970059"/>
              <a:gd name="connsiteX15" fmla="*/ 837932 w 1756759"/>
              <a:gd name="connsiteY15" fmla="*/ 970059 h 9700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756759" h="970059">
                <a:moveTo>
                  <a:pt x="1291157" y="0"/>
                </a:moveTo>
                <a:lnTo>
                  <a:pt x="1633063" y="79513"/>
                </a:lnTo>
                <a:cubicBezTo>
                  <a:pt x="1707275" y="99391"/>
                  <a:pt x="1716552" y="107342"/>
                  <a:pt x="1736430" y="119269"/>
                </a:cubicBezTo>
                <a:cubicBezTo>
                  <a:pt x="1756308" y="131196"/>
                  <a:pt x="1761609" y="137822"/>
                  <a:pt x="1752332" y="151074"/>
                </a:cubicBezTo>
                <a:cubicBezTo>
                  <a:pt x="1743055" y="164326"/>
                  <a:pt x="1728478" y="184205"/>
                  <a:pt x="1680770" y="198782"/>
                </a:cubicBezTo>
                <a:cubicBezTo>
                  <a:pt x="1633062" y="213360"/>
                  <a:pt x="1545598" y="229263"/>
                  <a:pt x="1466085" y="238539"/>
                </a:cubicBezTo>
                <a:cubicBezTo>
                  <a:pt x="1386572" y="247816"/>
                  <a:pt x="1203692" y="254441"/>
                  <a:pt x="1203692" y="254441"/>
                </a:cubicBezTo>
                <a:lnTo>
                  <a:pt x="742517" y="270344"/>
                </a:lnTo>
                <a:cubicBezTo>
                  <a:pt x="619272" y="276970"/>
                  <a:pt x="551686" y="279621"/>
                  <a:pt x="464221" y="294198"/>
                </a:cubicBezTo>
                <a:cubicBezTo>
                  <a:pt x="376756" y="308775"/>
                  <a:pt x="282666" y="333954"/>
                  <a:pt x="217730" y="357808"/>
                </a:cubicBezTo>
                <a:cubicBezTo>
                  <a:pt x="152794" y="381662"/>
                  <a:pt x="109062" y="409491"/>
                  <a:pt x="74607" y="437321"/>
                </a:cubicBezTo>
                <a:cubicBezTo>
                  <a:pt x="40151" y="465151"/>
                  <a:pt x="20274" y="483704"/>
                  <a:pt x="10997" y="524786"/>
                </a:cubicBezTo>
                <a:cubicBezTo>
                  <a:pt x="1720" y="565868"/>
                  <a:pt x="-11532" y="632128"/>
                  <a:pt x="18948" y="683812"/>
                </a:cubicBezTo>
                <a:cubicBezTo>
                  <a:pt x="49428" y="735496"/>
                  <a:pt x="138218" y="797781"/>
                  <a:pt x="193877" y="834887"/>
                </a:cubicBezTo>
                <a:cubicBezTo>
                  <a:pt x="249536" y="871993"/>
                  <a:pt x="245560" y="883919"/>
                  <a:pt x="352903" y="906448"/>
                </a:cubicBezTo>
                <a:cubicBezTo>
                  <a:pt x="460246" y="928977"/>
                  <a:pt x="723963" y="952831"/>
                  <a:pt x="837932" y="970059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блако 38"/>
          <p:cNvSpPr/>
          <p:nvPr/>
        </p:nvSpPr>
        <p:spPr>
          <a:xfrm>
            <a:off x="4572000" y="1635647"/>
            <a:ext cx="948508" cy="576064"/>
          </a:xfrm>
          <a:prstGeom prst="cloud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60881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2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4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3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3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2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7" grpId="0" animBg="1"/>
      <p:bldP spid="50" grpId="0" animBg="1"/>
      <p:bldP spid="52" grpId="0" animBg="1"/>
      <p:bldP spid="38" grpId="0" animBg="1"/>
      <p:bldP spid="3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9015957" y="-45719"/>
            <a:ext cx="123479" cy="51892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" y="-45719"/>
            <a:ext cx="179511" cy="51892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-45719"/>
            <a:ext cx="9144000" cy="457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5062711"/>
            <a:ext cx="9144000" cy="617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0" y="123478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uk-UA" sz="28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Учись </a:t>
            </a:r>
            <a:r>
              <a:rPr lang="uk-UA" sz="28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проводити прямі </a:t>
            </a:r>
            <a:r>
              <a:rPr lang="uk-UA" sz="28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лінії</a:t>
            </a:r>
            <a:endParaRPr lang="ru-RU" sz="28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9" name="Picture 2" descr="D:\Документы Тани\Матеріали для нових презентацій\Зображення\Робочий кабінет\M23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79955">
            <a:off x="3112058" y="3892975"/>
            <a:ext cx="2625975" cy="404447"/>
          </a:xfrm>
          <a:prstGeom prst="rect">
            <a:avLst/>
          </a:prstGeom>
          <a:noFill/>
        </p:spPr>
      </p:pic>
      <p:pic>
        <p:nvPicPr>
          <p:cNvPr id="10" name="Picture 36" descr="D:\Документы Тани\Матеріали для нових презентацій\Зображення\Робочий кабінет\Edi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85116" y="2514431"/>
            <a:ext cx="1133484" cy="1133484"/>
          </a:xfrm>
          <a:prstGeom prst="rect">
            <a:avLst/>
          </a:prstGeom>
          <a:noFill/>
        </p:spPr>
      </p:pic>
      <p:cxnSp>
        <p:nvCxnSpPr>
          <p:cNvPr id="16" name="Прямая соединительная линия 15"/>
          <p:cNvCxnSpPr/>
          <p:nvPr/>
        </p:nvCxnSpPr>
        <p:spPr>
          <a:xfrm>
            <a:off x="3365538" y="3473347"/>
            <a:ext cx="1643074" cy="857256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6608" y="940927"/>
            <a:ext cx="1270783" cy="1270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35845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300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22222E-6 L 0.17552 0.1178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00" y="59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ntr" presetSubtype="1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572" y="678200"/>
            <a:ext cx="2857233" cy="375610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3808" y="1122505"/>
            <a:ext cx="2947764" cy="3940206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9015957" y="-45719"/>
            <a:ext cx="123479" cy="51892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" y="-45719"/>
            <a:ext cx="179511" cy="51892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-45719"/>
            <a:ext cx="9144000" cy="457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5062711"/>
            <a:ext cx="9144000" cy="617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0" y="123478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uk-UA" sz="28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Методичний коментар для вчителя</a:t>
            </a:r>
            <a:endParaRPr lang="ru-RU" sz="28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14" y="763292"/>
            <a:ext cx="2902310" cy="372983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87009" y="4210180"/>
            <a:ext cx="2774742" cy="863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1916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9015957" y="-45719"/>
            <a:ext cx="123479" cy="51892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" y="-45719"/>
            <a:ext cx="179511" cy="51892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-45719"/>
            <a:ext cx="9144000" cy="457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5062711"/>
            <a:ext cx="9144000" cy="617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0" y="123478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uk-UA" sz="28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Особливості навчальних </a:t>
            </a:r>
            <a:r>
              <a:rPr lang="uk-UA" sz="28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зошитів</a:t>
            </a:r>
            <a:endParaRPr lang="ru-RU" sz="28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27584" y="1104900"/>
            <a:ext cx="691048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•</a:t>
            </a:r>
            <a:r>
              <a:rPr lang="ru-RU" dirty="0" smtClean="0"/>
              <a:t> </a:t>
            </a:r>
            <a:r>
              <a:rPr lang="uk-UA" sz="2400" dirty="0" smtClean="0"/>
              <a:t>Презентують основний зміст навчання.</a:t>
            </a:r>
          </a:p>
          <a:p>
            <a:r>
              <a:rPr lang="uk-UA" sz="2400" dirty="0" smtClean="0"/>
              <a:t>• Поєднують функції підручника і робочого зошита.</a:t>
            </a:r>
          </a:p>
          <a:p>
            <a:r>
              <a:rPr lang="uk-UA" sz="2400" dirty="0" smtClean="0"/>
              <a:t>• Навчальні завдання діалогічного й діяльнісного характеру, життєвого контексту.</a:t>
            </a:r>
          </a:p>
          <a:p>
            <a:r>
              <a:rPr lang="uk-UA" sz="2400" dirty="0"/>
              <a:t>• Численні завдання, вони передбачають різні види виконавчої діяльності</a:t>
            </a:r>
          </a:p>
          <a:p>
            <a:r>
              <a:rPr lang="uk-UA" sz="2400" dirty="0" smtClean="0"/>
              <a:t>• Акцентування уваги на дослідницькому характері навчання.</a:t>
            </a:r>
          </a:p>
        </p:txBody>
      </p:sp>
    </p:spTree>
    <p:extLst>
      <p:ext uri="{BB962C8B-B14F-4D97-AF65-F5344CB8AC3E}">
        <p14:creationId xmlns:p14="http://schemas.microsoft.com/office/powerpoint/2010/main" val="5836036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9015957" y="-45719"/>
            <a:ext cx="123479" cy="51892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" y="-45719"/>
            <a:ext cx="179511" cy="51892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-45719"/>
            <a:ext cx="9144000" cy="457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5062711"/>
            <a:ext cx="9144000" cy="617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0" y="123478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uk-UA" sz="28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Особливості навчальних </a:t>
            </a:r>
            <a:r>
              <a:rPr lang="uk-UA" sz="28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зошитів</a:t>
            </a:r>
            <a:endParaRPr lang="ru-RU" sz="28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0120" y="2257046"/>
            <a:ext cx="4401350" cy="264563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646698"/>
            <a:ext cx="4607962" cy="2551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9136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93385" y="1707654"/>
            <a:ext cx="2274005" cy="3127519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195486"/>
            <a:ext cx="2522460" cy="3572821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4788" y="267494"/>
            <a:ext cx="2658990" cy="3588497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118593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9015957" y="-45719"/>
            <a:ext cx="123479" cy="51892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" y="-45719"/>
            <a:ext cx="179511" cy="51892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-45719"/>
            <a:ext cx="9144000" cy="457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5062711"/>
            <a:ext cx="9144000" cy="617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0" y="123478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uk-UA" sz="28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Особливості навчальних </a:t>
            </a:r>
            <a:r>
              <a:rPr lang="uk-UA" sz="28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зошитів</a:t>
            </a:r>
            <a:endParaRPr lang="ru-RU" sz="28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214" y="770176"/>
            <a:ext cx="4779745" cy="200370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9470" y="2703127"/>
            <a:ext cx="5688226" cy="2340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9340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9015957" y="-45719"/>
            <a:ext cx="123479" cy="51892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" y="-45719"/>
            <a:ext cx="179511" cy="51892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-45719"/>
            <a:ext cx="9144000" cy="457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5062711"/>
            <a:ext cx="9144000" cy="617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0" y="123478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uk-UA" sz="28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Наскрізні теми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27584" y="1104900"/>
            <a:ext cx="691048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Вересень</a:t>
            </a:r>
            <a:r>
              <a:rPr lang="ru-RU" sz="2800" dirty="0" smtClean="0"/>
              <a:t>. </a:t>
            </a:r>
            <a:r>
              <a:rPr lang="ru-RU" sz="2800" dirty="0" smtClean="0"/>
              <a:t>«</a:t>
            </a:r>
            <a:r>
              <a:rPr lang="uk-UA" sz="2800" dirty="0" smtClean="0"/>
              <a:t>ПРО МЕНЕ»</a:t>
            </a:r>
          </a:p>
          <a:p>
            <a:endParaRPr lang="uk-UA" sz="2800" dirty="0" smtClean="0"/>
          </a:p>
          <a:p>
            <a:r>
              <a:rPr lang="uk-UA" sz="2800" dirty="0" smtClean="0"/>
              <a:t>• «Я в школі» </a:t>
            </a:r>
          </a:p>
          <a:p>
            <a:r>
              <a:rPr lang="uk-UA" sz="2800" dirty="0" smtClean="0"/>
              <a:t>• «Як я сприймаю світ»</a:t>
            </a:r>
          </a:p>
          <a:p>
            <a:r>
              <a:rPr lang="uk-UA" sz="2800" dirty="0" smtClean="0"/>
              <a:t>• «Що я люблю і що не люблю»</a:t>
            </a:r>
            <a:endParaRPr lang="uk-UA" sz="2800" dirty="0"/>
          </a:p>
          <a:p>
            <a:r>
              <a:rPr lang="uk-UA" sz="2800" dirty="0" smtClean="0"/>
              <a:t>• «Я і мої друзі»</a:t>
            </a:r>
          </a:p>
        </p:txBody>
      </p:sp>
    </p:spTree>
    <p:extLst>
      <p:ext uri="{BB962C8B-B14F-4D97-AF65-F5344CB8AC3E}">
        <p14:creationId xmlns:p14="http://schemas.microsoft.com/office/powerpoint/2010/main" val="28869876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9015957" y="-45719"/>
            <a:ext cx="123479" cy="51892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" y="-45719"/>
            <a:ext cx="179511" cy="51892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-45719"/>
            <a:ext cx="9144000" cy="457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5062711"/>
            <a:ext cx="9144000" cy="617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9992" y="555526"/>
            <a:ext cx="3826413" cy="390850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3217" y="2283718"/>
            <a:ext cx="2448272" cy="2514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2902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-45719"/>
            <a:ext cx="9144000" cy="457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5062711"/>
            <a:ext cx="9144000" cy="617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0" y="123478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Основні засади Нової української школи</a:t>
            </a:r>
            <a:endParaRPr lang="uk-UA" sz="28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592" y="1203598"/>
            <a:ext cx="741682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uk-UA" sz="2400" dirty="0"/>
              <a:t>Навчання, спрямоване на формування в учнів ключових і предметних </a:t>
            </a:r>
            <a:r>
              <a:rPr lang="uk-UA" sz="2400" dirty="0" smtClean="0"/>
              <a:t>компетентностей.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uk-UA" sz="2400" dirty="0" smtClean="0"/>
              <a:t>Інтегрованість </a:t>
            </a:r>
            <a:r>
              <a:rPr lang="uk-UA" sz="2400" dirty="0"/>
              <a:t>змісту на основі ключових </a:t>
            </a:r>
            <a:r>
              <a:rPr lang="uk-UA" sz="2400" dirty="0" smtClean="0"/>
              <a:t>компетентностей.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uk-UA" sz="2400" dirty="0" smtClean="0"/>
              <a:t>Орієнтація </a:t>
            </a:r>
            <a:r>
              <a:rPr lang="uk-UA" sz="2400" dirty="0"/>
              <a:t>в навчанні на реальні можливості </a:t>
            </a:r>
            <a:r>
              <a:rPr lang="uk-UA" sz="2400" dirty="0" smtClean="0"/>
              <a:t>учня.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uk-UA" sz="2400" dirty="0" smtClean="0"/>
              <a:t>Свобода </a:t>
            </a:r>
            <a:r>
              <a:rPr lang="uk-UA" sz="2400" dirty="0"/>
              <a:t>вчителя у доборі змісту, методів і форм </a:t>
            </a:r>
            <a:r>
              <a:rPr lang="uk-UA" sz="2400" dirty="0" smtClean="0"/>
              <a:t>навчання.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uk-UA" sz="2400" dirty="0" smtClean="0"/>
              <a:t>Використання </a:t>
            </a:r>
            <a:r>
              <a:rPr lang="uk-UA" sz="2400" dirty="0"/>
              <a:t>сучасних методик навчання.</a:t>
            </a:r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34299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-45719"/>
            <a:ext cx="9144000" cy="457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5062711"/>
            <a:ext cx="9144000" cy="617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0" y="123478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ctr"/>
            <a:r>
              <a:rPr lang="uk-UA" sz="28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Складники навчально-методичного комплекту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9015957" y="-45719"/>
            <a:ext cx="123479" cy="51892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1" y="-45719"/>
            <a:ext cx="179511" cy="51892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899592" y="996900"/>
            <a:ext cx="7200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Експериментальна навчальна </a:t>
            </a:r>
            <a:r>
              <a:rPr lang="uk-UA" sz="2400" dirty="0">
                <a:latin typeface="Arial" panose="020B0604020202020204" pitchFamily="34" charset="0"/>
                <a:cs typeface="Arial" panose="020B0604020202020204" pitchFamily="34" charset="0"/>
              </a:rPr>
              <a:t>програма. </a:t>
            </a:r>
            <a:endParaRPr lang="uk-UA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3" name="Прямая соединительная линия 42"/>
          <p:cNvCxnSpPr/>
          <p:nvPr/>
        </p:nvCxnSpPr>
        <p:spPr>
          <a:xfrm>
            <a:off x="3338570" y="5062711"/>
            <a:ext cx="0" cy="0"/>
          </a:xfrm>
          <a:prstGeom prst="line">
            <a:avLst/>
          </a:prstGeom>
          <a:ln w="57150"/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rot="5400000">
            <a:off x="6929454" y="-1500222"/>
            <a:ext cx="1357322" cy="1214446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>
            <a:off x="9144002" y="6286520"/>
            <a:ext cx="1571666" cy="1571659"/>
          </a:xfrm>
          <a:prstGeom prst="line">
            <a:avLst/>
          </a:prstGeom>
          <a:effec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>
            <a:off x="-4786378" y="1000108"/>
            <a:ext cx="2661634" cy="449131"/>
          </a:xfrm>
          <a:prstGeom prst="line">
            <a:avLst/>
          </a:prstGeom>
          <a:ln w="28575">
            <a:solidFill>
              <a:srgbClr val="B61A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 rot="5400000">
            <a:off x="1750187" y="7608111"/>
            <a:ext cx="2357478" cy="857256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 rot="10800000" flipV="1">
            <a:off x="-3803553" y="2931790"/>
            <a:ext cx="3357618" cy="285752"/>
          </a:xfrm>
          <a:prstGeom prst="line">
            <a:avLst/>
          </a:prstGeom>
          <a:ln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36067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2706E-6 L -0.33194 0.7152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597" y="357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0 L -0.58594 -0.8330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306" y="-41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75 0.03797 L 0.85417 0.3040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833" y="133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61 -0.25401 L 0.17969 -1.0206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156" y="-383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62 0.01759 L 0.73229 -0.0558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833" y="-36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-45719"/>
            <a:ext cx="9144000" cy="457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5062711"/>
            <a:ext cx="9144000" cy="617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9015957" y="-45719"/>
            <a:ext cx="123479" cy="51892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1" y="-45719"/>
            <a:ext cx="179511" cy="51892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987574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uk-UA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3" name="Прямая соединительная линия 42"/>
          <p:cNvCxnSpPr/>
          <p:nvPr/>
        </p:nvCxnSpPr>
        <p:spPr>
          <a:xfrm>
            <a:off x="3338570" y="5062711"/>
            <a:ext cx="0" cy="0"/>
          </a:xfrm>
          <a:prstGeom prst="line">
            <a:avLst/>
          </a:prstGeom>
          <a:ln w="57150"/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0744193"/>
              </p:ext>
            </p:extLst>
          </p:nvPr>
        </p:nvGraphicFramePr>
        <p:xfrm>
          <a:off x="611560" y="202907"/>
          <a:ext cx="7776863" cy="4707672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6250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250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267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1209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Зміст навчального матеріалу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747" marR="28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Очікувані результати засвоєння змісту, що забезпечують формування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747" marR="28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12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uk-UA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редметної </a:t>
                      </a:r>
                      <a:r>
                        <a:rPr lang="uk-UA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математичної компетентності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747" marR="28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ключових компетентностей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747" marR="28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539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Ознаки, пов’язані із поняттям величини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Відношення між предметами, пов’язані з їх довжиною, висотою, товщиною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4F81BD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8965" algn="l"/>
                          <a:tab pos="1217930" algn="l"/>
                          <a:tab pos="1826895" algn="l"/>
                          <a:tab pos="2435860" algn="l"/>
                          <a:tab pos="3044825" algn="l"/>
                          <a:tab pos="3653790" algn="l"/>
                          <a:tab pos="4262755" algn="l"/>
                          <a:tab pos="4871720" algn="l"/>
                          <a:tab pos="5480685" algn="l"/>
                          <a:tab pos="6089650" algn="l"/>
                        </a:tabLst>
                      </a:pPr>
                      <a:r>
                        <a:rPr lang="uk-UA" sz="12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8965" algn="l"/>
                          <a:tab pos="1217930" algn="l"/>
                          <a:tab pos="1826895" algn="l"/>
                          <a:tab pos="2435860" algn="l"/>
                          <a:tab pos="3044825" algn="l"/>
                          <a:tab pos="3653790" algn="l"/>
                          <a:tab pos="4262755" algn="l"/>
                          <a:tab pos="4871720" algn="l"/>
                          <a:tab pos="5480685" algn="l"/>
                          <a:tab pos="6089650" algn="l"/>
                        </a:tabLst>
                      </a:pPr>
                      <a:r>
                        <a:rPr lang="uk-UA" sz="12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uk-UA" sz="1200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встановлює </a:t>
                      </a:r>
                      <a:r>
                        <a:rPr lang="uk-UA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відношення</a:t>
                      </a:r>
                      <a:r>
                        <a:rPr lang="uk-UA" sz="1200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між</a:t>
                      </a:r>
                      <a:r>
                        <a:rPr lang="uk-UA" sz="1200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предметами: більший, ніж; менший, ніж; найбільший; найменший; однакові;</a:t>
                      </a:r>
                      <a:r>
                        <a:rPr lang="uk-UA" sz="1200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коротший ніж; довший за; найдовший; найкоротший; однакові за довжиною та ін.;</a:t>
                      </a:r>
                      <a:endParaRPr lang="ru-RU" sz="12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uk-UA" sz="1200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порівнює </a:t>
                      </a:r>
                      <a:r>
                        <a:rPr lang="uk-UA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і</a:t>
                      </a:r>
                      <a:r>
                        <a:rPr lang="uk-UA" sz="1200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впорядковує </a:t>
                      </a:r>
                      <a:r>
                        <a:rPr lang="uk-UA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предмети за довжиною, висотою, товщиною </a:t>
                      </a:r>
                      <a:endParaRPr lang="ru-RU" sz="12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28747" marR="28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8965" algn="l"/>
                          <a:tab pos="1217930" algn="l"/>
                          <a:tab pos="1826895" algn="l"/>
                          <a:tab pos="2435860" algn="l"/>
                          <a:tab pos="3044825" algn="l"/>
                          <a:tab pos="3653790" algn="l"/>
                          <a:tab pos="4262755" algn="l"/>
                          <a:tab pos="4871720" algn="l"/>
                          <a:tab pos="5480685" algn="l"/>
                          <a:tab pos="6089650" algn="l"/>
                        </a:tabLs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8965" algn="l"/>
                          <a:tab pos="1217930" algn="l"/>
                          <a:tab pos="1826895" algn="l"/>
                          <a:tab pos="2435860" algn="l"/>
                          <a:tab pos="3044825" algn="l"/>
                          <a:tab pos="3653790" algn="l"/>
                          <a:tab pos="4262755" algn="l"/>
                          <a:tab pos="4871720" algn="l"/>
                          <a:tab pos="5480685" algn="l"/>
                          <a:tab pos="6089650" algn="l"/>
                        </a:tabLs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uk-UA" sz="1200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запитує</a:t>
                      </a:r>
                      <a:r>
                        <a:rPr lang="uk-UA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про незрозуміле, невідоме;</a:t>
                      </a:r>
                      <a:endParaRPr lang="ru-RU" sz="12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uk-UA" sz="1200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робить</a:t>
                      </a:r>
                      <a:r>
                        <a:rPr lang="uk-UA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з допомогою вчителя висновок-узагальнення за результатами виконання навчального завдання;</a:t>
                      </a:r>
                      <a:endParaRPr lang="ru-RU" sz="12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uk-UA" sz="1200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висловлює </a:t>
                      </a:r>
                      <a:r>
                        <a:rPr lang="uk-UA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свою думку в помірному темпі;</a:t>
                      </a:r>
                      <a:r>
                        <a:rPr lang="uk-UA" sz="1200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r>
                        <a:rPr lang="uk-UA" sz="1200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слухає і чує </a:t>
                      </a:r>
                      <a:r>
                        <a:rPr lang="uk-UA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інших</a:t>
                      </a:r>
                      <a:endParaRPr lang="ru-RU" sz="12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28747" marR="28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1165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Можливості реалізації інтеграції</a:t>
                      </a:r>
                      <a:endParaRPr lang="ru-RU" sz="12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747" marR="28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Внутрішньопредметна інтеграція</a:t>
                      </a:r>
                      <a:endParaRPr lang="ru-RU" sz="12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b="0" i="1" noProof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 елементами змісту</a:t>
                      </a:r>
                      <a:r>
                        <a:rPr lang="uk-UA" sz="1200" b="0" noProof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 геометричні фігури.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b="0" i="1" noProof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 засобом навчання</a:t>
                      </a:r>
                      <a:r>
                        <a:rPr lang="uk-UA" sz="1200" b="0" noProof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 набори геометричних фігур, «Арифметичні штанги».</a:t>
                      </a:r>
                      <a:r>
                        <a:rPr lang="ru-RU" sz="1200" b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2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747" marR="28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8965" algn="l"/>
                          <a:tab pos="1217930" algn="l"/>
                          <a:tab pos="1826895" algn="l"/>
                          <a:tab pos="2435860" algn="l"/>
                          <a:tab pos="3044825" algn="l"/>
                          <a:tab pos="3653790" algn="l"/>
                          <a:tab pos="4262755" algn="l"/>
                          <a:tab pos="4871720" algn="l"/>
                          <a:tab pos="5480685" algn="l"/>
                          <a:tab pos="6089650" algn="l"/>
                        </a:tabLst>
                      </a:pPr>
                      <a:r>
                        <a:rPr lang="uk-UA" sz="12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Міжпредметна інтеграція</a:t>
                      </a:r>
                      <a:endParaRPr lang="ru-RU" sz="12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8965" algn="l"/>
                          <a:tab pos="1217930" algn="l"/>
                          <a:tab pos="1826895" algn="l"/>
                          <a:tab pos="2435860" algn="l"/>
                          <a:tab pos="3044825" algn="l"/>
                          <a:tab pos="3653790" algn="l"/>
                          <a:tab pos="4262755" algn="l"/>
                          <a:tab pos="4871720" algn="l"/>
                          <a:tab pos="5480685" algn="l"/>
                          <a:tab pos="6089650" algn="l"/>
                        </a:tabLst>
                      </a:pPr>
                      <a:r>
                        <a:rPr lang="uk-UA" sz="1200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Соціальна та здоров'язбережувальна освіта</a:t>
                      </a:r>
                      <a:r>
                        <a:rPr lang="uk-UA" sz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Ріст і розвиток людини.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8965" algn="l"/>
                          <a:tab pos="1217930" algn="l"/>
                          <a:tab pos="1826895" algn="l"/>
                          <a:tab pos="2435860" algn="l"/>
                          <a:tab pos="3044825" algn="l"/>
                          <a:tab pos="3653790" algn="l"/>
                          <a:tab pos="4262755" algn="l"/>
                          <a:tab pos="4871720" algn="l"/>
                          <a:tab pos="5480685" algn="l"/>
                          <a:tab pos="6089650" algn="l"/>
                        </a:tabLst>
                      </a:pPr>
                      <a:r>
                        <a:rPr lang="uk-UA" sz="1200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Природнича освіта</a:t>
                      </a:r>
                      <a:r>
                        <a:rPr lang="uk-UA" sz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Зубр – найбільший звір України. Найменша пташка України. Сом – найбільша прісноводна риба. 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08965" algn="l"/>
                          <a:tab pos="1217930" algn="l"/>
                          <a:tab pos="1826895" algn="l"/>
                          <a:tab pos="2435860" algn="l"/>
                          <a:tab pos="3044825" algn="l"/>
                          <a:tab pos="3653790" algn="l"/>
                          <a:tab pos="4262755" algn="l"/>
                          <a:tab pos="4871720" algn="l"/>
                          <a:tab pos="5480685" algn="l"/>
                          <a:tab pos="6089650" algn="l"/>
                        </a:tabLst>
                      </a:pPr>
                      <a:r>
                        <a:rPr lang="uk-UA" sz="1200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Фізкультурна освіта</a:t>
                      </a:r>
                      <a:r>
                        <a:rPr lang="uk-UA" sz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Стрибки; стрибки зі скакалкою; стрибки в глибину; стрибки у висоту; стрибки у довжину з місця поштовхом двома ногами.</a:t>
                      </a:r>
                      <a:endParaRPr lang="uk-UA" sz="12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747" marR="28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07177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-45719"/>
            <a:ext cx="9144000" cy="457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5062711"/>
            <a:ext cx="9144000" cy="617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0" y="123478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ctr"/>
            <a:r>
              <a:rPr lang="uk-UA" sz="28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Складники навчально-методичного комплекту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9015957" y="-45719"/>
            <a:ext cx="123479" cy="51892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1" y="-45719"/>
            <a:ext cx="179511" cy="51892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899592" y="996900"/>
            <a:ext cx="7200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Експериментальна навчальна </a:t>
            </a:r>
            <a:r>
              <a:rPr lang="uk-UA" sz="2400" dirty="0">
                <a:latin typeface="Arial" panose="020B0604020202020204" pitchFamily="34" charset="0"/>
                <a:cs typeface="Arial" panose="020B0604020202020204" pitchFamily="34" charset="0"/>
              </a:rPr>
              <a:t>програма</a:t>
            </a:r>
            <a:r>
              <a:rPr lang="uk-U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uk-U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Навчальні зошити для учня з навчання грамоти і письма, математики, інтегрованого курсу </a:t>
            </a:r>
            <a:r>
              <a:rPr lang="uk-UA" sz="2400" dirty="0">
                <a:latin typeface="Arial" panose="020B0604020202020204" pitchFamily="34" charset="0"/>
                <a:cs typeface="Arial" panose="020B0604020202020204" pitchFamily="34" charset="0"/>
              </a:rPr>
              <a:t>«Я досліджую </a:t>
            </a:r>
            <a:r>
              <a:rPr lang="uk-U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світ». </a:t>
            </a:r>
          </a:p>
        </p:txBody>
      </p:sp>
      <p:cxnSp>
        <p:nvCxnSpPr>
          <p:cNvPr id="43" name="Прямая соединительная линия 42"/>
          <p:cNvCxnSpPr/>
          <p:nvPr/>
        </p:nvCxnSpPr>
        <p:spPr>
          <a:xfrm>
            <a:off x="3338570" y="5062711"/>
            <a:ext cx="0" cy="0"/>
          </a:xfrm>
          <a:prstGeom prst="line">
            <a:avLst/>
          </a:prstGeom>
          <a:ln w="57150"/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rot="5400000">
            <a:off x="6929454" y="-1500222"/>
            <a:ext cx="1357322" cy="1214446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>
            <a:off x="9144002" y="6286520"/>
            <a:ext cx="1571666" cy="1571659"/>
          </a:xfrm>
          <a:prstGeom prst="line">
            <a:avLst/>
          </a:prstGeom>
          <a:effec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>
            <a:off x="-4786378" y="1000108"/>
            <a:ext cx="2661634" cy="449131"/>
          </a:xfrm>
          <a:prstGeom prst="line">
            <a:avLst/>
          </a:prstGeom>
          <a:ln w="28575">
            <a:solidFill>
              <a:srgbClr val="B61A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 rot="5400000">
            <a:off x="1750187" y="7608111"/>
            <a:ext cx="2357478" cy="857256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 rot="10800000" flipV="1">
            <a:off x="-3803553" y="2931790"/>
            <a:ext cx="3357618" cy="285752"/>
          </a:xfrm>
          <a:prstGeom prst="line">
            <a:avLst/>
          </a:prstGeom>
          <a:ln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9981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2706E-6 L -0.33194 0.7152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597" y="357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0 L -0.58594 -0.8330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306" y="-41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75 0.03797 L 0.85417 0.3040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833" y="133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61 -0.25401 L 0.17969 -1.0206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156" y="-383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62 0.01759 L 0.73229 -0.0558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833" y="-36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9015957" y="-45719"/>
            <a:ext cx="123479" cy="51892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" y="-45719"/>
            <a:ext cx="179511" cy="51892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-45719"/>
            <a:ext cx="9144000" cy="457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5062711"/>
            <a:ext cx="9144000" cy="617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0" y="123478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Навчання грамоти і письма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627534"/>
            <a:ext cx="3239954" cy="440649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578" y="630257"/>
            <a:ext cx="3423632" cy="4317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8196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9015957" y="-45719"/>
            <a:ext cx="123479" cy="51892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" y="-45719"/>
            <a:ext cx="179511" cy="51892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-45719"/>
            <a:ext cx="9144000" cy="457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5062711"/>
            <a:ext cx="9144000" cy="617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-12519" y="158613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Математика 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1" y="552450"/>
            <a:ext cx="3408970" cy="45311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0530" y="569174"/>
            <a:ext cx="3543048" cy="4628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3315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9015957" y="-45719"/>
            <a:ext cx="123479" cy="51892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" y="-45719"/>
            <a:ext cx="179511" cy="51892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-45719"/>
            <a:ext cx="9144000" cy="457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5062711"/>
            <a:ext cx="9144000" cy="617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-12519" y="158613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Я досліджую світ 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552450"/>
            <a:ext cx="3312368" cy="4426952"/>
          </a:xfrm>
          <a:prstGeom prst="rect">
            <a:avLst/>
          </a:prstGeom>
        </p:spPr>
      </p:pic>
      <p:sp>
        <p:nvSpPr>
          <p:cNvPr id="3" name="Выноска со стрелкой влево 2"/>
          <p:cNvSpPr/>
          <p:nvPr/>
        </p:nvSpPr>
        <p:spPr>
          <a:xfrm>
            <a:off x="4283968" y="1347614"/>
            <a:ext cx="3960440" cy="720080"/>
          </a:xfrm>
          <a:prstGeom prst="leftArrowCallou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громадянська та історична</a:t>
            </a:r>
            <a:endParaRPr lang="uk-UA" dirty="0"/>
          </a:p>
        </p:txBody>
      </p:sp>
      <p:sp>
        <p:nvSpPr>
          <p:cNvPr id="14" name="Выноска со стрелкой влево 13"/>
          <p:cNvSpPr/>
          <p:nvPr/>
        </p:nvSpPr>
        <p:spPr>
          <a:xfrm>
            <a:off x="4275840" y="2646431"/>
            <a:ext cx="3960440" cy="720080"/>
          </a:xfrm>
          <a:prstGeom prst="leftArrowCallou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/>
              <a:t>соціальна і </a:t>
            </a:r>
            <a:r>
              <a:rPr lang="uk-UA" dirty="0" smtClean="0"/>
              <a:t>здоров’язбережувальна</a:t>
            </a:r>
            <a:endParaRPr lang="uk-UA" dirty="0"/>
          </a:p>
        </p:txBody>
      </p:sp>
      <p:sp>
        <p:nvSpPr>
          <p:cNvPr id="15" name="Выноска со стрелкой влево 14"/>
          <p:cNvSpPr/>
          <p:nvPr/>
        </p:nvSpPr>
        <p:spPr>
          <a:xfrm>
            <a:off x="4283968" y="3844937"/>
            <a:ext cx="3960440" cy="720080"/>
          </a:xfrm>
          <a:prstGeom prst="leftArrowCallou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природознавча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1001472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</TotalTime>
  <Words>388</Words>
  <Application>Microsoft Office PowerPoint</Application>
  <PresentationFormat>Экран (16:9)</PresentationFormat>
  <Paragraphs>77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Arial</vt:lpstr>
      <vt:lpstr>Calibri</vt:lpstr>
      <vt:lpstr>Courier New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Masha</dc:creator>
  <cp:lastModifiedBy>Пользователь</cp:lastModifiedBy>
  <cp:revision>37</cp:revision>
  <dcterms:created xsi:type="dcterms:W3CDTF">2017-08-14T11:51:21Z</dcterms:created>
  <dcterms:modified xsi:type="dcterms:W3CDTF">2017-08-18T09:10:08Z</dcterms:modified>
</cp:coreProperties>
</file>