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1A0"/>
    <a:srgbClr val="FFB900"/>
    <a:srgbClr val="FF692D"/>
    <a:srgbClr val="29C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1" autoAdjust="0"/>
    <p:restoredTop sz="86439"/>
  </p:normalViewPr>
  <p:slideViewPr>
    <p:cSldViewPr snapToGrid="0" snapToObjects="1">
      <p:cViewPr varScale="1">
        <p:scale>
          <a:sx n="74" d="100"/>
          <a:sy n="74" d="100"/>
        </p:scale>
        <p:origin x="1070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72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A0346-C4E9-B34D-AEB4-739A91184DC5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FD6A4-F565-AB41-87A3-25D36C24B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4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FD6A4-F565-AB41-87A3-25D36C24B6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1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FD6A4-F565-AB41-87A3-25D36C24B67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1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65263"/>
            <a:ext cx="11020426" cy="2387600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4046536"/>
            <a:ext cx="11020426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flipH="1">
            <a:off x="538162" y="6256338"/>
            <a:ext cx="131921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802"/>
            <a:ext cx="12192000" cy="127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8162" y="366712"/>
            <a:ext cx="1947863" cy="5309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F264E2-3CF7-EA41-AC93-A43A0A7895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4" y="36147"/>
            <a:ext cx="8853715" cy="12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1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20" y="0"/>
            <a:ext cx="6074880" cy="619022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F4338C6-1095-6B48-B00C-6015EA68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8260" cy="13255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C61422-0B88-0B48-B22C-5A0B6FE25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7EC8DC-6FC5-D047-B0E0-7AEA872802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7257142" y="2086881"/>
            <a:ext cx="4398510" cy="3341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4"/>
          </p:nvPr>
        </p:nvSpPr>
        <p:spPr>
          <a:xfrm>
            <a:off x="838200" y="2099806"/>
            <a:ext cx="5910943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639849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7F621E-7DE1-0945-BB02-FA69816FC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121583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C49703-7DEA-3049-BCA9-54AC416907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1" y="6190226"/>
            <a:ext cx="766762" cy="365125"/>
          </a:xfrm>
        </p:spPr>
        <p:txBody>
          <a:bodyPr/>
          <a:lstStyle>
            <a:lvl1pPr algn="l">
              <a:defRPr/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4"/>
          </p:nvPr>
        </p:nvSpPr>
        <p:spPr>
          <a:xfrm>
            <a:off x="865982" y="2159451"/>
            <a:ext cx="4663961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2879" y="611866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EE4771-86AC-A44E-ACFC-AD2BB9D58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1207038"/>
            <a:ext cx="597620" cy="2354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8799" y="698952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59180" y="6219254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4"/>
          </p:nvPr>
        </p:nvSpPr>
        <p:spPr>
          <a:xfrm>
            <a:off x="6908799" y="2159451"/>
            <a:ext cx="4717143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FA375-1EC6-B844-83F5-C048AACB6A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76" y="1292201"/>
            <a:ext cx="597620" cy="2354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/>
          </p:nvPr>
        </p:nvSpPr>
        <p:spPr>
          <a:xfrm>
            <a:off x="6415313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1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6"/>
          </p:nvPr>
        </p:nvSpPr>
        <p:spPr>
          <a:xfrm>
            <a:off x="838199" y="4181897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7"/>
          </p:nvPr>
        </p:nvSpPr>
        <p:spPr>
          <a:xfrm>
            <a:off x="6415311" y="4176689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609049-8DE0-C04C-BD50-B27D051D3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1267698"/>
            <a:ext cx="597620" cy="2354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61B1C2-49F1-DB46-B32B-7195852EE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2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7"/>
          </p:nvPr>
        </p:nvSpPr>
        <p:spPr>
          <a:xfrm>
            <a:off x="4483895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19"/>
          </p:nvPr>
        </p:nvSpPr>
        <p:spPr>
          <a:xfrm>
            <a:off x="8129591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0"/>
          </p:nvPr>
        </p:nvSpPr>
        <p:spPr>
          <a:xfrm>
            <a:off x="8129591" y="4181897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21"/>
          </p:nvPr>
        </p:nvSpPr>
        <p:spPr>
          <a:xfrm>
            <a:off x="4485487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22"/>
          </p:nvPr>
        </p:nvSpPr>
        <p:spPr>
          <a:xfrm>
            <a:off x="838200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5AA12B-A262-7F42-9E11-89DFD595E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1280224"/>
            <a:ext cx="597620" cy="2354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3E141B-6EC3-1F49-9258-FA4C218D86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5"/>
          </p:nvPr>
        </p:nvSpPr>
        <p:spPr>
          <a:xfrm>
            <a:off x="648244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16"/>
          </p:nvPr>
        </p:nvSpPr>
        <p:spPr>
          <a:xfrm>
            <a:off x="906999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17"/>
          </p:nvPr>
        </p:nvSpPr>
        <p:spPr>
          <a:xfrm>
            <a:off x="648244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Рисунок 4"/>
          <p:cNvSpPr>
            <a:spLocks noGrp="1"/>
          </p:cNvSpPr>
          <p:nvPr>
            <p:ph type="pic" sz="quarter" idx="18"/>
          </p:nvPr>
        </p:nvSpPr>
        <p:spPr>
          <a:xfrm>
            <a:off x="906999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2" name="Объект 2"/>
          <p:cNvSpPr>
            <a:spLocks noGrp="1"/>
          </p:cNvSpPr>
          <p:nvPr>
            <p:ph idx="14"/>
          </p:nvPr>
        </p:nvSpPr>
        <p:spPr>
          <a:xfrm>
            <a:off x="838200" y="2086882"/>
            <a:ext cx="5235272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838201" y="654363"/>
            <a:ext cx="5235272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690099-7DFA-474E-B049-D39F6BA0E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1230348"/>
            <a:ext cx="603139" cy="237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A184F8-4F24-6442-98F3-C7ACB3A852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65263"/>
            <a:ext cx="11020426" cy="2387600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4046536"/>
            <a:ext cx="11020426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flipH="1">
            <a:off x="538162" y="6256338"/>
            <a:ext cx="131921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7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8162" y="366712"/>
            <a:ext cx="1947863" cy="5309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29B45-2891-7D49-B787-F6E615F34D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4" y="36147"/>
            <a:ext cx="8853715" cy="1230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81038"/>
            <a:ext cx="6240009" cy="2070414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3643528"/>
            <a:ext cx="624000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4A3A21-1462-3D4D-BF7B-1E0F8159E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50" y="165537"/>
            <a:ext cx="5338762" cy="800814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966048"/>
            <a:ext cx="603139" cy="237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8B867C-3F5D-D448-8B4A-4E9B7FAB91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446381-5A61-0845-BDB3-C521734A1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838200" y="1835971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0EFD60-E67F-6B4B-9CD6-45DD5FF9B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966048"/>
            <a:ext cx="603139" cy="237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4EB535-2710-2346-A5C4-C01BCADB25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7257142" y="2086881"/>
            <a:ext cx="4398510" cy="3341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639849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5"/>
          </p:nvPr>
        </p:nvSpPr>
        <p:spPr>
          <a:xfrm>
            <a:off x="838200" y="2109741"/>
            <a:ext cx="5910943" cy="331860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25EFD1-9243-6E42-B856-EBE139F31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1229094"/>
            <a:ext cx="603139" cy="237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47F59D-34B4-8B48-8848-4978FED927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1" y="6190226"/>
            <a:ext cx="766762" cy="365125"/>
          </a:xfrm>
        </p:spPr>
        <p:txBody>
          <a:bodyPr/>
          <a:lstStyle>
            <a:lvl1pPr algn="l">
              <a:defRPr/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2879" y="611866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865982" y="2159451"/>
            <a:ext cx="4663961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32E6BB-382B-FC42-B5B1-1E6A690EB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1204042"/>
            <a:ext cx="603139" cy="23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8799" y="698952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59180" y="6219254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908799" y="2159451"/>
            <a:ext cx="4717143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9ECDA8-6ED5-B949-B9DB-E20622516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08" y="1293037"/>
            <a:ext cx="603139" cy="23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/>
          </p:nvPr>
        </p:nvSpPr>
        <p:spPr>
          <a:xfrm>
            <a:off x="6415313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1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6"/>
          </p:nvPr>
        </p:nvSpPr>
        <p:spPr>
          <a:xfrm>
            <a:off x="838199" y="4181897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7"/>
          </p:nvPr>
        </p:nvSpPr>
        <p:spPr>
          <a:xfrm>
            <a:off x="6415311" y="4176689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CD7699-B79E-B84D-B463-44A7ED4CC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1279198"/>
            <a:ext cx="603139" cy="237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0277FB-8673-584D-8732-B958FF8637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2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7"/>
          </p:nvPr>
        </p:nvSpPr>
        <p:spPr>
          <a:xfrm>
            <a:off x="4483895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19"/>
          </p:nvPr>
        </p:nvSpPr>
        <p:spPr>
          <a:xfrm>
            <a:off x="8129591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0"/>
          </p:nvPr>
        </p:nvSpPr>
        <p:spPr>
          <a:xfrm>
            <a:off x="8129591" y="4181897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21"/>
          </p:nvPr>
        </p:nvSpPr>
        <p:spPr>
          <a:xfrm>
            <a:off x="4485487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22"/>
          </p:nvPr>
        </p:nvSpPr>
        <p:spPr>
          <a:xfrm>
            <a:off x="838200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9326EC-8788-9046-BA51-D71F5B910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1279198"/>
            <a:ext cx="603139" cy="237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DF0A24-6A01-0C44-B3C7-05D670767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5"/>
          </p:nvPr>
        </p:nvSpPr>
        <p:spPr>
          <a:xfrm>
            <a:off x="648244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16"/>
          </p:nvPr>
        </p:nvSpPr>
        <p:spPr>
          <a:xfrm>
            <a:off x="906999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17"/>
          </p:nvPr>
        </p:nvSpPr>
        <p:spPr>
          <a:xfrm>
            <a:off x="648244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Рисунок 4"/>
          <p:cNvSpPr>
            <a:spLocks noGrp="1"/>
          </p:cNvSpPr>
          <p:nvPr>
            <p:ph type="pic" sz="quarter" idx="18"/>
          </p:nvPr>
        </p:nvSpPr>
        <p:spPr>
          <a:xfrm>
            <a:off x="906999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838201" y="654363"/>
            <a:ext cx="5235272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9"/>
          </p:nvPr>
        </p:nvSpPr>
        <p:spPr>
          <a:xfrm>
            <a:off x="838200" y="2086881"/>
            <a:ext cx="5235272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E7FB9A-E881-0E47-BC5A-165D9960D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1241620"/>
            <a:ext cx="603139" cy="237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683E40-10E5-4645-B280-718C862D3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65263"/>
            <a:ext cx="11020426" cy="2387600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4046536"/>
            <a:ext cx="11020426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flipH="1">
            <a:off x="538162" y="6256338"/>
            <a:ext cx="131921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7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8162" y="366712"/>
            <a:ext cx="1947863" cy="5309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6EEFD9-4A3D-1E4F-A095-D2318CBB8B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4" y="36147"/>
            <a:ext cx="8853715" cy="1230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81038"/>
            <a:ext cx="6240009" cy="2070414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3643528"/>
            <a:ext cx="624000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502DC7-7A4F-4D40-9AA7-DAE14C335B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50" y="165537"/>
            <a:ext cx="5338762" cy="800814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961807"/>
            <a:ext cx="603139" cy="237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4679B8-5FDD-5B4C-9F19-2C7457CC1A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81038"/>
            <a:ext cx="6240009" cy="2070414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3643528"/>
            <a:ext cx="624000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D63105-A2C7-9E41-9D52-CE901D0C0F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C9F393-32F3-E74E-88F8-D58AEC4C2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961807"/>
            <a:ext cx="603139" cy="237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059E7F-6D7C-9244-B897-E2F3D47AE9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7257142" y="2086881"/>
            <a:ext cx="4398510" cy="3341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4"/>
          </p:nvPr>
        </p:nvSpPr>
        <p:spPr>
          <a:xfrm>
            <a:off x="838200" y="2099806"/>
            <a:ext cx="5910943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639849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67E1FF-ABC1-8346-B212-63457D391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1224853"/>
            <a:ext cx="603139" cy="237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50FE64-465E-9A46-9F18-78229A4E10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1" y="6190226"/>
            <a:ext cx="766762" cy="365125"/>
          </a:xfrm>
        </p:spPr>
        <p:txBody>
          <a:bodyPr/>
          <a:lstStyle>
            <a:lvl1pPr algn="l">
              <a:defRPr/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4"/>
          </p:nvPr>
        </p:nvSpPr>
        <p:spPr>
          <a:xfrm>
            <a:off x="865982" y="2159451"/>
            <a:ext cx="4663961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2879" y="611866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94119E-8595-3C4F-A428-FBD7874F2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1162223"/>
            <a:ext cx="603139" cy="23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8799" y="698952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59180" y="6219254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4"/>
          </p:nvPr>
        </p:nvSpPr>
        <p:spPr>
          <a:xfrm>
            <a:off x="6908799" y="2159451"/>
            <a:ext cx="4717143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B7EFAB-EBDB-8743-ACA4-0E9AE5C12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30" y="1287483"/>
            <a:ext cx="603139" cy="23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/>
          </p:nvPr>
        </p:nvSpPr>
        <p:spPr>
          <a:xfrm>
            <a:off x="6415313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1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6"/>
          </p:nvPr>
        </p:nvSpPr>
        <p:spPr>
          <a:xfrm>
            <a:off x="838199" y="4181897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7"/>
          </p:nvPr>
        </p:nvSpPr>
        <p:spPr>
          <a:xfrm>
            <a:off x="6415311" y="4176689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AC31F3-54C2-A94F-A995-EB48026221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1274957"/>
            <a:ext cx="603139" cy="237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CAC892-ADEA-F741-92D5-363D8F1203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2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7"/>
          </p:nvPr>
        </p:nvSpPr>
        <p:spPr>
          <a:xfrm>
            <a:off x="4483895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19"/>
          </p:nvPr>
        </p:nvSpPr>
        <p:spPr>
          <a:xfrm>
            <a:off x="8129591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0"/>
          </p:nvPr>
        </p:nvSpPr>
        <p:spPr>
          <a:xfrm>
            <a:off x="8129591" y="4181897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21"/>
          </p:nvPr>
        </p:nvSpPr>
        <p:spPr>
          <a:xfrm>
            <a:off x="4485487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22"/>
          </p:nvPr>
        </p:nvSpPr>
        <p:spPr>
          <a:xfrm>
            <a:off x="838200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CA3A8C-1502-7A42-8C0C-5E36F10F89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1274957"/>
            <a:ext cx="603139" cy="237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D1638A-9A99-A04A-963D-3C8AE542A4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5"/>
          </p:nvPr>
        </p:nvSpPr>
        <p:spPr>
          <a:xfrm>
            <a:off x="648244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16"/>
          </p:nvPr>
        </p:nvSpPr>
        <p:spPr>
          <a:xfrm>
            <a:off x="906999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17"/>
          </p:nvPr>
        </p:nvSpPr>
        <p:spPr>
          <a:xfrm>
            <a:off x="648244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Рисунок 4"/>
          <p:cNvSpPr>
            <a:spLocks noGrp="1"/>
          </p:cNvSpPr>
          <p:nvPr>
            <p:ph type="pic" sz="quarter" idx="18"/>
          </p:nvPr>
        </p:nvSpPr>
        <p:spPr>
          <a:xfrm>
            <a:off x="906999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2" name="Объект 2"/>
          <p:cNvSpPr>
            <a:spLocks noGrp="1"/>
          </p:cNvSpPr>
          <p:nvPr>
            <p:ph idx="14"/>
          </p:nvPr>
        </p:nvSpPr>
        <p:spPr>
          <a:xfrm>
            <a:off x="838200" y="2086882"/>
            <a:ext cx="5235272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838201" y="654363"/>
            <a:ext cx="5235272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A9D375-0088-3E4B-9B2E-3A4FE9990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1237379"/>
            <a:ext cx="603139" cy="237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C8D3A8-E8AD-CE47-AA1D-35EB5D3552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-69306"/>
            <a:ext cx="8008620" cy="8008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81038"/>
            <a:ext cx="6240009" cy="2070414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3643528"/>
            <a:ext cx="624000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C315B8-A405-A942-A0FF-3F4DA8DC5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50" y="165537"/>
            <a:ext cx="5338762" cy="800814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DD4A8C-744B-7544-86FA-D29812F735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FEBEC2-60E0-2D47-994C-54A2ED3B00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20" y="0"/>
            <a:ext cx="6074880" cy="61902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28260" cy="13255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5C820E-9DCD-7E44-A747-EA908C04A8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48787D-377C-8A4F-ABE6-F101453437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23" y="0"/>
            <a:ext cx="6180577" cy="629793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F009FF1-6689-5348-83DA-47BEA259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8260" cy="13255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6E284E-D209-B642-821D-10A81DDA79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82F889-48A7-C548-B43A-8C3F1441F0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23" y="0"/>
            <a:ext cx="6180577" cy="629793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8A92C0B-BE61-364B-AF2B-699BA89F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8260" cy="13255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A13456-B95B-F845-A9F6-286A393AFB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903F3F-0C8A-C74E-A48E-16A11464C1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49" y="0"/>
            <a:ext cx="6069351" cy="61845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9C3E329-9747-4848-952E-76F7463A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8260" cy="13255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4B5817-4210-9544-AD15-B2BA6EDF44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6C009E-3B55-E042-9792-F93620379A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flipH="1">
            <a:off x="9053512" y="6356350"/>
            <a:ext cx="131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87038" y="6356350"/>
            <a:ext cx="766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79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8" r:id="rId3"/>
    <p:sldLayoutId id="2147483659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7" r:id="rId16"/>
    <p:sldLayoutId id="2147483662" r:id="rId17"/>
    <p:sldLayoutId id="2147483661" r:id="rId18"/>
    <p:sldLayoutId id="2147483650" r:id="rId19"/>
    <p:sldLayoutId id="2147483680" r:id="rId20"/>
    <p:sldLayoutId id="2147483679" r:id="rId21"/>
    <p:sldLayoutId id="2147483678" r:id="rId22"/>
    <p:sldLayoutId id="2147483677" r:id="rId23"/>
    <p:sldLayoutId id="2147483676" r:id="rId24"/>
    <p:sldLayoutId id="2147483675" r:id="rId25"/>
    <p:sldLayoutId id="2147483674" r:id="rId26"/>
    <p:sldLayoutId id="2147483663" r:id="rId27"/>
    <p:sldLayoutId id="2147483660" r:id="rId28"/>
    <p:sldLayoutId id="2147483667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</p:sldLayoutIdLst>
  <p:hf hdr="0" ftr="0" dt="0"/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llacittainvisibile.blogspot.com/2010_09_01_archive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5325" y="2828492"/>
            <a:ext cx="11020425" cy="1531937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uk-UA" altLang="uk-UA" sz="4000" b="1" dirty="0">
                <a:solidFill>
                  <a:schemeClr val="bg1"/>
                </a:solidFill>
              </a:rPr>
              <a:t>Підтримка, що надається в процесі навчання, і приклади з практики </a:t>
            </a:r>
          </a:p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fi-FI" altLang="en-US" dirty="0"/>
          </a:p>
        </p:txBody>
      </p:sp>
    </p:spTree>
    <p:extLst>
      <p:ext uri="{BB962C8B-B14F-4D97-AF65-F5344CB8AC3E}">
        <p14:creationId xmlns:p14="http://schemas.microsoft.com/office/powerpoint/2010/main" val="213403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10</a:t>
            </a:fld>
            <a:endParaRPr lang="ru-RU" dirty="0"/>
          </a:p>
        </p:txBody>
      </p:sp>
      <p:sp>
        <p:nvSpPr>
          <p:cNvPr id="3" name="Otsikko 1"/>
          <p:cNvSpPr txBox="1"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9144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3716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8288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altLang="uk-UA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Загальна підтримка (продовження)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055688" y="1557338"/>
            <a:ext cx="10269537" cy="4470400"/>
            <a:chOff x="162118" y="1698407"/>
            <a:chExt cx="10270360" cy="4470965"/>
          </a:xfrm>
        </p:grpSpPr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62118" y="1702589"/>
              <a:ext cx="3060912" cy="2031325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Навчальні матеріали – диференційовані книжки, матеріали, підготовлені вчителем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162119" y="3861048"/>
              <a:ext cx="3060912" cy="2308324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Роль батьків у виконанні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домашнього завдання: як навчатися разом, що, де і коли вивчати – співпраця між батьками і школою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3326146" y="1698407"/>
              <a:ext cx="3501608" cy="2031325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Методи роботи – робота в парах, групах, методи співпраці – колективна відповідальність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3326146" y="3856893"/>
              <a:ext cx="3501609" cy="2308324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Екзамени – коротші екзамени, основні вправи, більше часу, виконання екзамену разом із асистентом,  вчителем чи перекладачем, виконання в іншому місці - концентрація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6930870" y="1698407"/>
              <a:ext cx="3501608" cy="2031325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Домашнє завдання – учні обирають самі, основні вправи і завдання з викликом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6930869" y="3861048"/>
              <a:ext cx="3501609" cy="2308324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Організація в ситуаціях, що виникають у класі: епізод із колективним викладанням: відпрацьовування власної роботи в іншому місці за допомогою іншого дорослого або у невеликій групі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852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0088563" y="0"/>
            <a:ext cx="21034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Otsikko 1"/>
          <p:cNvSpPr>
            <a:spLocks noGrp="1" noChangeArrowheads="1"/>
          </p:cNvSpPr>
          <p:nvPr>
            <p:ph type="title" idx="4294967295"/>
          </p:nvPr>
        </p:nvSpPr>
        <p:spPr>
          <a:xfrm>
            <a:off x="801688" y="57150"/>
            <a:ext cx="11088687" cy="1446213"/>
          </a:xfrm>
          <a:noFill/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uk-UA" altLang="uk-UA" sz="3200" dirty="0"/>
              <a:t>Приклади диференціації в класі: </a:t>
            </a:r>
            <a:br>
              <a:rPr lang="uk-UA" altLang="uk-UA" sz="3200" dirty="0"/>
            </a:br>
            <a:r>
              <a:rPr lang="uk-UA" altLang="uk-UA" sz="3200" dirty="0"/>
              <a:t>1-й клас: навчання читанню та письму</a:t>
            </a: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C654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sp>
        <p:nvSpPr>
          <p:cNvPr id="7" name="Sisällön paikkamerkki 2"/>
          <p:cNvSpPr>
            <a:spLocks noGrp="1" noChangeArrowheads="1"/>
          </p:cNvSpPr>
          <p:nvPr>
            <p:ph idx="4294967295"/>
          </p:nvPr>
        </p:nvSpPr>
        <p:spPr>
          <a:xfrm>
            <a:off x="869950" y="1844675"/>
            <a:ext cx="8882063" cy="3937000"/>
          </a:xfrm>
        </p:spPr>
        <p:txBody>
          <a:bodyPr anchor="ctr">
            <a:normAutofit fontScale="92500"/>
          </a:bodyPr>
          <a:lstStyle/>
          <a:p>
            <a:pPr indent="-336550" algn="just" eaLnBrk="1" hangingPunct="1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600" dirty="0"/>
              <a:t>3 групи (класи), загалом приблизно 60 учнів, 3 вчителі початкових класів, 1 вчитель для дітей з ООП, 1 асистент з навчання (шкільний асистент) </a:t>
            </a:r>
          </a:p>
          <a:p>
            <a:pPr indent="-336550" algn="just" eaLnBrk="1" hangingPunct="1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600" dirty="0"/>
              <a:t>2 години рідної мови на тиждень одночасно для всіх класів. Класи розділені на п'ять груп. Кожен дорослий бере одну групу: цілеспрямоване навчання</a:t>
            </a:r>
          </a:p>
          <a:p>
            <a:pPr indent="-336550" algn="just" eaLnBrk="1" hangingPunct="1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600" dirty="0"/>
              <a:t>1. Початківці, які не вміють читати і писати, знають деякі букви</a:t>
            </a:r>
          </a:p>
          <a:p>
            <a:pPr indent="-336550" algn="just" eaLnBrk="1" hangingPunct="1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600" dirty="0"/>
              <a:t>2. Початківці, які все ще не вміють читати і писати, знають букви і розрізняють звуки</a:t>
            </a:r>
          </a:p>
          <a:p>
            <a:pPr indent="-336550" algn="just" eaLnBrk="1" hangingPunct="1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600" dirty="0"/>
              <a:t>3. Початківці: читають на рівні слів</a:t>
            </a:r>
          </a:p>
          <a:p>
            <a:pPr indent="-336550" algn="just" eaLnBrk="1" hangingPunct="1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600" dirty="0"/>
              <a:t>4. Учні середнього рівня підготовки: здатні читати, але не писати</a:t>
            </a:r>
          </a:p>
          <a:p>
            <a:pPr indent="-336550" algn="just" eaLnBrk="1" hangingPunct="1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600" dirty="0"/>
              <a:t>5. Учні з високим рівнем підготовки: вільно читають і вміють писати</a:t>
            </a:r>
          </a:p>
          <a:p>
            <a:pPr indent="-336550" algn="just" eaLnBrk="1" hangingPunct="1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1100" dirty="0"/>
          </a:p>
        </p:txBody>
      </p:sp>
      <p:pic>
        <p:nvPicPr>
          <p:cNvPr id="8" name="Graphic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560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0088563" y="0"/>
            <a:ext cx="21034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12</a:t>
            </a:fld>
            <a:endParaRPr lang="ru-RU" dirty="0"/>
          </a:p>
        </p:txBody>
      </p:sp>
      <p:sp>
        <p:nvSpPr>
          <p:cNvPr id="3" name="Otsikko 1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33338"/>
            <a:ext cx="8831262" cy="1325562"/>
          </a:xfrm>
          <a:noFill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3200" dirty="0"/>
              <a:t>Приклади диференціації в класі: </a:t>
            </a:r>
            <a:r>
              <a:rPr lang="uk-UA" altLang="uk-UA" sz="3200" dirty="0" err="1"/>
              <a:t>уроки</a:t>
            </a:r>
            <a:r>
              <a:rPr lang="uk-UA" altLang="uk-UA" sz="3200" dirty="0"/>
              <a:t> мови</a:t>
            </a:r>
          </a:p>
        </p:txBody>
      </p:sp>
      <p:sp>
        <p:nvSpPr>
          <p:cNvPr id="6" name="Sisällön paikkamerkki 2"/>
          <p:cNvSpPr>
            <a:spLocks noGrp="1" noChangeArrowheads="1"/>
          </p:cNvSpPr>
          <p:nvPr>
            <p:ph idx="4294967295"/>
          </p:nvPr>
        </p:nvSpPr>
        <p:spPr>
          <a:xfrm>
            <a:off x="982663" y="1388774"/>
            <a:ext cx="8688387" cy="4603750"/>
          </a:xfrm>
        </p:spPr>
        <p:txBody>
          <a:bodyPr anchor="ctr">
            <a:normAutofit lnSpcReduction="10000"/>
          </a:bodyPr>
          <a:lstStyle/>
          <a:p>
            <a:pPr indent="-336550" algn="just" eaLnBrk="1" hangingPunct="1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600" dirty="0"/>
              <a:t>Основний принцип: урок – 45 хвилин, з яких близько 30 хвилин відведено для колективного навчання, а 15 хвилин - диференціації. </a:t>
            </a:r>
          </a:p>
          <a:p>
            <a:pPr indent="-336550" algn="just" eaLnBrk="1" hangingPunct="1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600" dirty="0"/>
              <a:t>Диференціація у вправах: кількість, складність (часто три вправи із зірочкою, учні вибирають самі) і час.</a:t>
            </a:r>
          </a:p>
          <a:p>
            <a:pPr indent="-336550" algn="just" eaLnBrk="1" hangingPunct="1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600" dirty="0"/>
              <a:t>Диференціація за ролями, наприклад, учні, які роблять все швидко, </a:t>
            </a:r>
          </a:p>
          <a:p>
            <a:pPr indent="-336550" algn="just" eaLnBrk="1" hangingPunct="1">
              <a:lnSpc>
                <a:spcPct val="140000"/>
              </a:lnSpc>
              <a:buClr>
                <a:srgbClr val="04C65C"/>
              </a:buClr>
              <a:buSzPct val="90000"/>
              <a:buFont typeface="Arial" panose="020B0604020202020204" pitchFamily="34" charset="0"/>
              <a:buNone/>
            </a:pPr>
            <a:r>
              <a:rPr lang="uk-UA" altLang="uk-UA" sz="1600" dirty="0"/>
              <a:t>є суддями і помічниками.</a:t>
            </a:r>
          </a:p>
          <a:p>
            <a:pPr indent="-336550" algn="just" eaLnBrk="1" hangingPunct="1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600" dirty="0"/>
              <a:t>Диференціація у використанні цільової мови.</a:t>
            </a:r>
          </a:p>
          <a:p>
            <a:pPr indent="-336550" algn="just" eaLnBrk="1" hangingPunct="1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600" dirty="0"/>
              <a:t>Диференціація в </a:t>
            </a:r>
            <a:r>
              <a:rPr lang="uk-UA" altLang="uk-UA" sz="1600" dirty="0" err="1"/>
              <a:t>проєктах</a:t>
            </a:r>
            <a:r>
              <a:rPr lang="uk-UA" altLang="uk-UA" sz="1600" dirty="0"/>
              <a:t>, додаткова робота з використанням ІКТ (електронних середовищ).</a:t>
            </a:r>
          </a:p>
          <a:p>
            <a:pPr indent="-336550" algn="just" eaLnBrk="1" hangingPunct="1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600" dirty="0"/>
              <a:t>Диференціація як під час письмових, так і усних іспитів: три різних рівня.</a:t>
            </a:r>
          </a:p>
          <a:p>
            <a:pPr indent="-336550" algn="just" eaLnBrk="1" hangingPunct="1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600" dirty="0"/>
              <a:t>Диференційовані робочі зошити та матеріали</a:t>
            </a:r>
          </a:p>
          <a:p>
            <a:pPr indent="-336550" algn="just" eaLnBrk="1" hangingPunct="1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900" dirty="0"/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9313863" y="249237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C654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pic>
        <p:nvPicPr>
          <p:cNvPr id="8" name="Graphic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012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13</a:t>
            </a:fld>
            <a:endParaRPr lang="ru-RU" dirty="0"/>
          </a:p>
        </p:txBody>
      </p:sp>
      <p:sp>
        <p:nvSpPr>
          <p:cNvPr id="3" name="Otsikko 1"/>
          <p:cNvSpPr txBox="1">
            <a:spLocks noChangeArrowheads="1"/>
          </p:cNvSpPr>
          <p:nvPr/>
        </p:nvSpPr>
        <p:spPr bwMode="auto">
          <a:xfrm>
            <a:off x="838200" y="365125"/>
            <a:ext cx="105156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9144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3716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8288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altLang="uk-UA" sz="3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Інтенсивна підтримка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695325" y="1268413"/>
            <a:ext cx="11325225" cy="4668837"/>
            <a:chOff x="695400" y="1268760"/>
            <a:chExt cx="11324880" cy="4667747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695400" y="1268760"/>
              <a:ext cx="11324880" cy="3072537"/>
              <a:chOff x="810189" y="1698407"/>
              <a:chExt cx="11324880" cy="3072537"/>
            </a:xfrm>
          </p:grpSpPr>
          <p:sp>
            <p:nvSpPr>
              <p:cNvPr id="9" name="TextBox 4"/>
              <p:cNvSpPr txBox="1">
                <a:spLocks noChangeArrowheads="1"/>
              </p:cNvSpPr>
              <p:nvPr/>
            </p:nvSpPr>
            <p:spPr bwMode="auto">
              <a:xfrm>
                <a:off x="810189" y="1702589"/>
                <a:ext cx="2412840" cy="1754326"/>
              </a:xfrm>
              <a:prstGeom prst="rect">
                <a:avLst/>
              </a:prstGeom>
              <a:solidFill>
                <a:srgbClr val="00C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Педагогічний документ і план навчання складаються  на основі загальної освітньої програми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0" name="TextBox 5"/>
              <p:cNvSpPr txBox="1">
                <a:spLocks noChangeArrowheads="1"/>
              </p:cNvSpPr>
              <p:nvPr/>
            </p:nvSpPr>
            <p:spPr bwMode="auto">
              <a:xfrm>
                <a:off x="810189" y="3570615"/>
                <a:ext cx="2412840" cy="1200329"/>
              </a:xfrm>
              <a:prstGeom prst="rect">
                <a:avLst/>
              </a:prstGeom>
              <a:solidFill>
                <a:srgbClr val="00C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Диференціація у класі: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якісна, кількісна,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організаційна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1" name="TextBox 6"/>
              <p:cNvSpPr txBox="1">
                <a:spLocks noChangeArrowheads="1"/>
              </p:cNvSpPr>
              <p:nvPr/>
            </p:nvSpPr>
            <p:spPr bwMode="auto">
              <a:xfrm>
                <a:off x="3357252" y="1703666"/>
                <a:ext cx="2868309" cy="1754326"/>
              </a:xfrm>
              <a:prstGeom prst="rect">
                <a:avLst/>
              </a:prstGeom>
              <a:solidFill>
                <a:srgbClr val="00C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Учитель і батьки домовляються разом про те, як надавати підтримку у школі і вдома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2" name="TextBox 7"/>
              <p:cNvSpPr txBox="1">
                <a:spLocks noChangeArrowheads="1"/>
              </p:cNvSpPr>
              <p:nvPr/>
            </p:nvSpPr>
            <p:spPr bwMode="auto">
              <a:xfrm>
                <a:off x="3364467" y="3570615"/>
                <a:ext cx="2868309" cy="1200329"/>
              </a:xfrm>
              <a:prstGeom prst="rect">
                <a:avLst/>
              </a:prstGeom>
              <a:solidFill>
                <a:srgbClr val="00C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Паралельне навчання: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 класі присутній вчитель для дітей з ООП або інший вчитель</a:t>
                </a:r>
              </a:p>
            </p:txBody>
          </p:sp>
          <p:sp>
            <p:nvSpPr>
              <p:cNvPr id="13" name="TextBox 8"/>
              <p:cNvSpPr txBox="1">
                <a:spLocks noChangeArrowheads="1"/>
              </p:cNvSpPr>
              <p:nvPr/>
            </p:nvSpPr>
            <p:spPr bwMode="auto">
              <a:xfrm>
                <a:off x="6347105" y="1698407"/>
                <a:ext cx="2760551" cy="1754326"/>
              </a:xfrm>
              <a:prstGeom prst="rect">
                <a:avLst/>
              </a:prstGeom>
              <a:solidFill>
                <a:srgbClr val="00C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Регулярне або епізодичне корекційне навчання за межами класу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" name="TextBox 9"/>
              <p:cNvSpPr txBox="1">
                <a:spLocks noChangeArrowheads="1"/>
              </p:cNvSpPr>
              <p:nvPr/>
            </p:nvSpPr>
            <p:spPr bwMode="auto">
              <a:xfrm>
                <a:off x="6356334" y="3570615"/>
                <a:ext cx="2772588" cy="1200329"/>
              </a:xfrm>
              <a:prstGeom prst="rect">
                <a:avLst/>
              </a:prstGeom>
              <a:solidFill>
                <a:srgbClr val="00C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Допомога шкільного асистента у класі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5" name="TextBox 10"/>
              <p:cNvSpPr txBox="1">
                <a:spLocks noChangeArrowheads="1"/>
              </p:cNvSpPr>
              <p:nvPr/>
            </p:nvSpPr>
            <p:spPr bwMode="auto">
              <a:xfrm>
                <a:off x="9229200" y="1698407"/>
                <a:ext cx="2868309" cy="1754326"/>
              </a:xfrm>
              <a:prstGeom prst="rect">
                <a:avLst/>
              </a:prstGeom>
              <a:solidFill>
                <a:srgbClr val="00C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Часткове спеціальне навчання за допомогою вчителя для дітей з ООП у класі або в іншому місці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6" name="TextBox 11"/>
              <p:cNvSpPr txBox="1">
                <a:spLocks noChangeArrowheads="1"/>
              </p:cNvSpPr>
              <p:nvPr/>
            </p:nvSpPr>
            <p:spPr bwMode="auto">
              <a:xfrm>
                <a:off x="9266760" y="3570615"/>
                <a:ext cx="2868309" cy="1200329"/>
              </a:xfrm>
              <a:prstGeom prst="rect">
                <a:avLst/>
              </a:prstGeom>
              <a:solidFill>
                <a:srgbClr val="00C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Диференціація домашнього завдання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3261796" y="4443277"/>
              <a:ext cx="2868309" cy="1477328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Диференціація на екзамені – коротший, спрощений екзамен і підтримка вчителя, асистента або перекладача </a:t>
              </a: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6241545" y="4459179"/>
              <a:ext cx="2868309" cy="1477328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Заходи підтримки документуються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753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0088563" y="0"/>
            <a:ext cx="21034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14</a:t>
            </a:fld>
            <a:endParaRPr lang="ru-RU" dirty="0"/>
          </a:p>
        </p:txBody>
      </p:sp>
      <p:sp>
        <p:nvSpPr>
          <p:cNvPr id="3" name="Otsikko 1"/>
          <p:cNvSpPr>
            <a:spLocks noGrp="1" noChangeArrowheads="1"/>
          </p:cNvSpPr>
          <p:nvPr>
            <p:ph type="title" idx="4294967295"/>
          </p:nvPr>
        </p:nvSpPr>
        <p:spPr>
          <a:xfrm>
            <a:off x="911225" y="333375"/>
            <a:ext cx="9282113" cy="1325563"/>
          </a:xfrm>
          <a:noFill/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uk-UA" altLang="uk-UA" sz="2800"/>
              <a:t>Технології диференціації: використання ІКТ в класі та індивідуально</a:t>
            </a:r>
          </a:p>
        </p:txBody>
      </p:sp>
      <p:sp>
        <p:nvSpPr>
          <p:cNvPr id="5" name="Sisällön paikkamerkki 2"/>
          <p:cNvSpPr>
            <a:spLocks noGrp="1" noChangeArrowheads="1"/>
          </p:cNvSpPr>
          <p:nvPr>
            <p:ph idx="4294967295"/>
          </p:nvPr>
        </p:nvSpPr>
        <p:spPr>
          <a:xfrm>
            <a:off x="982663" y="1585913"/>
            <a:ext cx="8369300" cy="4433887"/>
          </a:xfrm>
        </p:spPr>
        <p:txBody>
          <a:bodyPr anchor="ctr"/>
          <a:lstStyle/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600" dirty="0"/>
              <a:t>- &gt;різні педагогічно цілеспрямовані програми, ігри тощо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600" dirty="0"/>
              <a:t>ІКТ є частиною навчання: вони і об'єкт, і інструмент навчання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600" dirty="0"/>
              <a:t> Написання оповідань - процес написання, малювання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600" dirty="0"/>
              <a:t> Запис власного читання - прослуховування власного читання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600" dirty="0"/>
              <a:t> Читання е-історій, прослуховування е-історій 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600" dirty="0"/>
              <a:t> Малювання картин, серіалів, інтелект-карт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600" dirty="0"/>
              <a:t> Створення фільмів, анімація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600" dirty="0"/>
              <a:t> Вправи з математики та рідної мови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600" dirty="0"/>
              <a:t> Пошук інформації, новин</a:t>
            </a:r>
            <a:endParaRPr lang="en-US" altLang="en-US" sz="900" dirty="0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C654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pic>
        <p:nvPicPr>
          <p:cNvPr id="8" name="Graphic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15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0088563" y="0"/>
            <a:ext cx="21034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15</a:t>
            </a:fld>
            <a:endParaRPr lang="ru-RU" dirty="0"/>
          </a:p>
        </p:txBody>
      </p:sp>
      <p:sp>
        <p:nvSpPr>
          <p:cNvPr id="3" name="Otsikko 1"/>
          <p:cNvSpPr>
            <a:spLocks noGrp="1" noChangeArrowheads="1"/>
          </p:cNvSpPr>
          <p:nvPr>
            <p:ph type="title" idx="4294967295"/>
          </p:nvPr>
        </p:nvSpPr>
        <p:spPr>
          <a:xfrm>
            <a:off x="674689" y="267926"/>
            <a:ext cx="8951912" cy="1325562"/>
          </a:xfrm>
          <a:noFill/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uk-UA" altLang="uk-UA" sz="2800" dirty="0"/>
              <a:t>Приклади диференціації в класі: математика, 4-й клас</a:t>
            </a:r>
          </a:p>
        </p:txBody>
      </p:sp>
      <p:sp>
        <p:nvSpPr>
          <p:cNvPr id="5" name="Sisällön paikkamerkki 2"/>
          <p:cNvSpPr>
            <a:spLocks noGrp="1" noChangeArrowheads="1"/>
          </p:cNvSpPr>
          <p:nvPr>
            <p:ph idx="4294967295"/>
          </p:nvPr>
        </p:nvSpPr>
        <p:spPr>
          <a:xfrm>
            <a:off x="694531" y="1365539"/>
            <a:ext cx="8220869" cy="4364327"/>
          </a:xfrm>
        </p:spPr>
        <p:txBody>
          <a:bodyPr anchor="ctr"/>
          <a:lstStyle/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500" dirty="0"/>
              <a:t>1. Вправи для роботи в парі чи групі: гетерогенні або гомогенні пари / групи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uk-UA" altLang="uk-UA" sz="1500" dirty="0"/>
              <a:t> Перевірка домашніх завдань, вправи з вирішення задач, усні арифметичні обчислення, використання математичних інструментів спостереження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500" dirty="0"/>
              <a:t>2. Навчальний епізод, викладання нової теми разом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uk-UA" altLang="uk-UA" sz="1500" dirty="0"/>
              <a:t> Індивідуальна робота: клас розділено на невеликі групи для відпрацьовування навичок. Одні учні працюють у класі, інші - на вулиці. Невеличкими групами керують дорослі.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500" dirty="0"/>
              <a:t>3. Диференціація домашніх завдань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500" dirty="0"/>
              <a:t> Кожному даються основні вправи, учень сам вибирає належну кількість додаткових вправ, наявні матеріали для обдарованих учнів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900" dirty="0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C654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pic>
        <p:nvPicPr>
          <p:cNvPr id="8" name="Graphic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19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0088563" y="0"/>
            <a:ext cx="21034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16</a:t>
            </a:fld>
            <a:endParaRPr lang="ru-RU" dirty="0"/>
          </a:p>
        </p:txBody>
      </p:sp>
      <p:sp>
        <p:nvSpPr>
          <p:cNvPr id="3" name="Sisällön paikkamerkki 2"/>
          <p:cNvSpPr>
            <a:spLocks noGrp="1" noChangeArrowheads="1"/>
          </p:cNvSpPr>
          <p:nvPr>
            <p:ph idx="4294967295"/>
          </p:nvPr>
        </p:nvSpPr>
        <p:spPr>
          <a:xfrm>
            <a:off x="688975" y="1268413"/>
            <a:ext cx="8620125" cy="4762500"/>
          </a:xfrm>
        </p:spPr>
        <p:txBody>
          <a:bodyPr anchor="ctr">
            <a:normAutofit lnSpcReduction="10000"/>
          </a:bodyPr>
          <a:lstStyle/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endParaRPr lang="fi-FI" altLang="en-US" sz="1700" dirty="0"/>
          </a:p>
          <a:p>
            <a:pPr marL="0" indent="0" eaLnBrk="1" hangingPunct="1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700" dirty="0"/>
              <a:t>1. Учитель надає всім інструкції щодо нової історії за допомогою картинок - мотивація.</a:t>
            </a:r>
          </a:p>
          <a:p>
            <a:pPr marL="0" indent="0" eaLnBrk="1" hangingPunct="1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700" dirty="0"/>
              <a:t>2. Читаючи розповідь у невеликих однорідних групах (близько 3-4 дітей в одній групі), вчитель працює з тими, хто читає повільно, а асистент з навчання (шкільний асистент) або вчитель для дітей з ООП ходить навколо і слухає інших.</a:t>
            </a:r>
          </a:p>
          <a:p>
            <a:pPr marL="0" indent="0" eaLnBrk="1" hangingPunct="1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700" dirty="0"/>
              <a:t>3. Письмові вправи: 3-4 різних типи вправ - діти можуть вибрати легші або більш складні вправи, вчитель початкових класів або вчитель для дітей з ООП спостерігає за тими, хто потребує більшої допомоги, асистент з навчання (шкільний асистент) стежить за іншими групами.</a:t>
            </a:r>
          </a:p>
          <a:p>
            <a:pPr marL="0" indent="0" eaLnBrk="1" hangingPunct="1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700" dirty="0"/>
              <a:t>4. Домашнє завдання: диференціація домашнього завдання з читання та письма (є матеріали для обдарованих учнів)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AutoNum type="arabicPeriod"/>
            </a:pPr>
            <a:endParaRPr lang="fi-FI" altLang="en-US" sz="1000" dirty="0"/>
          </a:p>
        </p:txBody>
      </p:sp>
      <p:sp>
        <p:nvSpPr>
          <p:cNvPr id="6" name="Otsikko 1"/>
          <p:cNvSpPr>
            <a:spLocks noGrp="1" noChangeArrowheads="1"/>
          </p:cNvSpPr>
          <p:nvPr>
            <p:ph type="title" idx="4294967295"/>
          </p:nvPr>
        </p:nvSpPr>
        <p:spPr>
          <a:xfrm>
            <a:off x="666750" y="147638"/>
            <a:ext cx="10388600" cy="1325562"/>
          </a:xfrm>
          <a:noFill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2800" dirty="0"/>
              <a:t>Приклади диференціації в класі: </a:t>
            </a:r>
            <a:br>
              <a:rPr lang="uk-UA" altLang="uk-UA" sz="2800" dirty="0"/>
            </a:br>
            <a:r>
              <a:rPr lang="uk-UA" altLang="uk-UA" sz="2900" dirty="0"/>
              <a:t>2 клас - рідна мова, читання і письмо</a:t>
            </a: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C654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pic>
        <p:nvPicPr>
          <p:cNvPr id="8" name="Graphic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17</a:t>
            </a:fld>
            <a:endParaRPr lang="ru-RU" dirty="0"/>
          </a:p>
        </p:txBody>
      </p:sp>
      <p:sp>
        <p:nvSpPr>
          <p:cNvPr id="3" name="Otsikko 1"/>
          <p:cNvSpPr txBox="1"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9144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3716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8288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altLang="uk-UA" sz="3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Спеціальна підтримка</a:t>
            </a:r>
            <a:br>
              <a:rPr kumimoji="0" lang="uk-UA" altLang="uk-UA" sz="3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</a:br>
            <a:endParaRPr kumimoji="0" lang="uk-UA" altLang="uk-UA" sz="3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0863" y="1268413"/>
            <a:ext cx="11287125" cy="4192587"/>
            <a:chOff x="810189" y="1698407"/>
            <a:chExt cx="11287320" cy="4193459"/>
          </a:xfrm>
        </p:grpSpPr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810189" y="1702589"/>
              <a:ext cx="2412840" cy="1754371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Рішення стосовно підтримки дітей з ООП – навчання у класі в рамках великої групи або у маленькому класі</a:t>
              </a: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3357252" y="1703666"/>
              <a:ext cx="2868309" cy="1754691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Власний план навчання учня з цілями навчання та змістом – індивідуальний план навчання (ІПН)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1458793" y="3860489"/>
              <a:ext cx="3636150" cy="2031377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Школа повинна забезпечити необхідні ресурси для прогресу учнів у навчанні та виконання індивідуального плану навчання – корекційне навчання, асистент з навчання, домашні завдання, матеріали</a:t>
              </a:r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6347105" y="1698407"/>
              <a:ext cx="2760551" cy="1754371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Цілі та зміст, підготовлені на основі індивідуального плану навчання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5418701" y="3860489"/>
              <a:ext cx="2772588" cy="1200360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Документування заходів підтримки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9229200" y="1698407"/>
              <a:ext cx="2868309" cy="1754371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Викладання, організоване відповідно до індивідуального плану навчання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8515045" y="3860489"/>
              <a:ext cx="2868309" cy="1200360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Підписання документів батьками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18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0088563" y="0"/>
            <a:ext cx="21034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18</a:t>
            </a:fld>
            <a:endParaRPr lang="ru-RU" dirty="0"/>
          </a:p>
        </p:txBody>
      </p:sp>
      <p:sp>
        <p:nvSpPr>
          <p:cNvPr id="3" name="Otsikko 1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260350"/>
            <a:ext cx="8407400" cy="1325563"/>
          </a:xfrm>
          <a:noFill/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uk-UA" altLang="uk-UA" sz="2800" dirty="0"/>
              <a:t>Приклади диференціації в класі - спеціальна підтримка</a:t>
            </a:r>
          </a:p>
        </p:txBody>
      </p:sp>
      <p:sp>
        <p:nvSpPr>
          <p:cNvPr id="5" name="Sisällön paikkamerkki 2"/>
          <p:cNvSpPr>
            <a:spLocks noGrp="1" noChangeArrowheads="1"/>
          </p:cNvSpPr>
          <p:nvPr>
            <p:ph idx="4294967295"/>
          </p:nvPr>
        </p:nvSpPr>
        <p:spPr>
          <a:xfrm>
            <a:off x="911225" y="1916113"/>
            <a:ext cx="7874000" cy="3813175"/>
          </a:xfrm>
        </p:spPr>
        <p:txBody>
          <a:bodyPr anchor="ctr">
            <a:normAutofit lnSpcReduction="10000"/>
          </a:bodyPr>
          <a:lstStyle/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500" b="1" dirty="0"/>
              <a:t>1. </a:t>
            </a:r>
            <a:r>
              <a:rPr lang="uk-UA" altLang="uk-UA" sz="1500" b="1" dirty="0" err="1"/>
              <a:t>Дискалькулія</a:t>
            </a:r>
            <a:r>
              <a:rPr lang="en-US" altLang="uk-UA" sz="1500" b="1" dirty="0"/>
              <a:t>, </a:t>
            </a:r>
            <a:r>
              <a:rPr lang="uk-UA" altLang="uk-UA" sz="1500" b="1" dirty="0"/>
              <a:t>розлад письма і читання: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500" dirty="0"/>
              <a:t> Під час занять учень залишається у своїй класній групі разом з іншими учнями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500" dirty="0"/>
              <a:t> Вправи індивідуалізовані і спрощені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500" dirty="0"/>
              <a:t> Використовується диференційований матеріал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500" dirty="0"/>
              <a:t> Полегшене домашнє завдання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500" dirty="0"/>
              <a:t> Учитель для дітей з ООП надає підтримку протягом 2-4 уроків на тиждень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500" dirty="0"/>
              <a:t> Асистент для дітей з ООП присутній в класі приблизно 5 уроків на тиждень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500" dirty="0"/>
              <a:t> Учитель початкових класів проводить корекційне навчання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500" dirty="0"/>
              <a:t> Батьки допомагають вдома відповідно до інструкцій вчителя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900" dirty="0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C654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pic>
        <p:nvPicPr>
          <p:cNvPr id="8" name="Graphic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547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0088563" y="0"/>
            <a:ext cx="21034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19</a:t>
            </a:fld>
            <a:endParaRPr lang="ru-RU" dirty="0"/>
          </a:p>
        </p:txBody>
      </p:sp>
      <p:sp>
        <p:nvSpPr>
          <p:cNvPr id="3" name="Otsikko 1"/>
          <p:cNvSpPr>
            <a:spLocks noGrp="1" noChangeArrowheads="1"/>
          </p:cNvSpPr>
          <p:nvPr>
            <p:ph type="title" idx="4294967295"/>
          </p:nvPr>
        </p:nvSpPr>
        <p:spPr>
          <a:xfrm>
            <a:off x="766763" y="485775"/>
            <a:ext cx="9074150" cy="94297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</a:pPr>
            <a:r>
              <a:rPr lang="uk-UA" altLang="uk-UA" sz="2500" dirty="0"/>
              <a:t>Приклади диференціації в класі - спеціальна підтримка</a:t>
            </a:r>
          </a:p>
        </p:txBody>
      </p:sp>
      <p:sp>
        <p:nvSpPr>
          <p:cNvPr id="5" name="Sisällön paikkamerkki 2"/>
          <p:cNvSpPr>
            <a:spLocks noGrp="1" noChangeArrowheads="1"/>
          </p:cNvSpPr>
          <p:nvPr>
            <p:ph idx="4294967295"/>
          </p:nvPr>
        </p:nvSpPr>
        <p:spPr>
          <a:xfrm>
            <a:off x="820738" y="1268413"/>
            <a:ext cx="8469312" cy="4905375"/>
          </a:xfrm>
        </p:spPr>
        <p:txBody>
          <a:bodyPr anchor="ctr"/>
          <a:lstStyle/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500" b="1" dirty="0"/>
              <a:t>2. У учня є багато різних фобій, наприклад, використання сходів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uk-UA" altLang="uk-UA" sz="1500" dirty="0"/>
              <a:t> Уроки транслюються наживо з класної кімнати на нижній поверх, де учень працює з асистентом або вчителем для дітей з ООП 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uk-UA" altLang="uk-UA" sz="1500" dirty="0"/>
              <a:t> Регулярні зустрічі учня з батьками, учителем для дітей з ООП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500" b="1" dirty="0"/>
              <a:t>3. У учня серйозні проблеми з серцем, він дуже швидко виснажується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uk-UA" altLang="uk-UA" sz="1500" dirty="0"/>
              <a:t> Труднощі у вивченні рідної мови і математики 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uk-UA" altLang="uk-UA" sz="1500" dirty="0"/>
              <a:t> Багато пропусків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uk-UA" altLang="uk-UA" sz="1500" dirty="0"/>
              <a:t> У класі є ліжко, подушка і ковдра, які учень іноді використовує для відпочинку або сну 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uk-UA" altLang="uk-UA" sz="1500" dirty="0"/>
              <a:t> Обмеження в заняттях спортом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uk-UA" altLang="uk-UA" sz="1500" dirty="0"/>
              <a:t> Особистий контроль під час перерв особистим шкільним помічником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uk-UA" altLang="uk-UA" sz="1500" dirty="0"/>
              <a:t> Регулярні зустрічі учня, батьків та учителя для дітей з ООП</a:t>
            </a: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C654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pic>
        <p:nvPicPr>
          <p:cNvPr id="8" name="Graphic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95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</a:t>
            </a:fld>
            <a:endParaRPr lang="ru-RU" dirty="0"/>
          </a:p>
        </p:txBody>
      </p:sp>
      <p:graphicFrame>
        <p:nvGraphicFramePr>
          <p:cNvPr id="3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011969"/>
              </p:ext>
            </p:extLst>
          </p:nvPr>
        </p:nvGraphicFramePr>
        <p:xfrm>
          <a:off x="198438" y="1438599"/>
          <a:ext cx="11706225" cy="4390941"/>
        </p:xfrm>
        <a:graphic>
          <a:graphicData uri="http://schemas.openxmlformats.org/drawingml/2006/table">
            <a:tbl>
              <a:tblPr/>
              <a:tblGrid>
                <a:gridCol w="1062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0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9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001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Рік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E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Кількість учнів у спеціальних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школах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E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від загальної кількості учнів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E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Кількість учнів, які отримують підтримку в інклюзивних школах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E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% від загальної кількості учнів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uk-UA" altLang="uk-UA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E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Загальна кількість учнів, які отримують підтримку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E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від загальної кількості учнів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E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Загальна кількість учнів у системі базової освіти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1997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11 901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8 099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20 000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592 375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2007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8 169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37 916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6,6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46 085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8,1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570 689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4 258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38 866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43 124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7,7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556 742</a:t>
                      </a:r>
                    </a:p>
                  </a:txBody>
                  <a:tcPr marL="11401" marR="11401" marT="11401" marB="11401" anchor="ctr" horzOverflow="overflow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uorakulmio 7"/>
          <p:cNvSpPr>
            <a:spLocks noChangeArrowheads="1"/>
          </p:cNvSpPr>
          <p:nvPr/>
        </p:nvSpPr>
        <p:spPr bwMode="auto">
          <a:xfrm>
            <a:off x="945573" y="289517"/>
            <a:ext cx="1114800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3200" b="1" dirty="0">
                <a:solidFill>
                  <a:srgbClr val="00C654"/>
                </a:solidFill>
              </a:rPr>
              <a:t>Базова освіта та учні, які отримують підтримку в навчанні</a:t>
            </a:r>
          </a:p>
        </p:txBody>
      </p:sp>
    </p:spTree>
    <p:extLst>
      <p:ext uri="{BB962C8B-B14F-4D97-AF65-F5344CB8AC3E}">
        <p14:creationId xmlns:p14="http://schemas.microsoft.com/office/powerpoint/2010/main" val="3982467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0088563" y="0"/>
            <a:ext cx="21034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20</a:t>
            </a:fld>
            <a:endParaRPr lang="ru-RU" dirty="0"/>
          </a:p>
        </p:txBody>
      </p:sp>
      <p:sp>
        <p:nvSpPr>
          <p:cNvPr id="3" name="Otsikko 1"/>
          <p:cNvSpPr>
            <a:spLocks noGrp="1" noChangeArrowheads="1"/>
          </p:cNvSpPr>
          <p:nvPr>
            <p:ph type="title" idx="4294967295"/>
          </p:nvPr>
        </p:nvSpPr>
        <p:spPr>
          <a:xfrm>
            <a:off x="1012825" y="146050"/>
            <a:ext cx="8928100" cy="1325563"/>
          </a:xfrm>
          <a:noFill/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uk-UA" altLang="uk-UA" sz="2800" dirty="0"/>
              <a:t>Приклади диференціації в класі - спеціальна підтримка</a:t>
            </a:r>
          </a:p>
        </p:txBody>
      </p:sp>
      <p:sp>
        <p:nvSpPr>
          <p:cNvPr id="5" name="Sisällön paikkamerkki 2"/>
          <p:cNvSpPr>
            <a:spLocks noGrp="1" noChangeArrowheads="1"/>
          </p:cNvSpPr>
          <p:nvPr>
            <p:ph idx="4294967295"/>
          </p:nvPr>
        </p:nvSpPr>
        <p:spPr>
          <a:xfrm>
            <a:off x="1012826" y="1628775"/>
            <a:ext cx="7865168" cy="4411663"/>
          </a:xfrm>
        </p:spPr>
        <p:txBody>
          <a:bodyPr anchor="ctr">
            <a:normAutofit lnSpcReduction="10000"/>
          </a:bodyPr>
          <a:lstStyle/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b="1" dirty="0"/>
              <a:t>4. Розлад аутистичного спектру (Аспергер)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800" dirty="0"/>
              <a:t> Сенсорний захист - ретельна гігієна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800" dirty="0"/>
              <a:t> Харчування – це виклик - не може їсти змішані продукти, такі як соуси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800" dirty="0"/>
              <a:t> Дитина педантична - все повинно бути ідеально - впадає в зневіру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800" dirty="0"/>
              <a:t> Нові і несподівані ситуації видаються викликом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800" dirty="0"/>
              <a:t> Ключовим фактором є передчуття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800" dirty="0"/>
              <a:t> Позитивна педагогіка елементарна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en-US" altLang="uk-UA" sz="1800" dirty="0"/>
              <a:t> </a:t>
            </a:r>
            <a:r>
              <a:rPr lang="uk-UA" altLang="uk-UA" sz="1800" dirty="0"/>
              <a:t>У важких ситуаціях допомагає асистент з особливих потреб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1100" dirty="0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8944769" y="2352502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C654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pic>
        <p:nvPicPr>
          <p:cNvPr id="8" name="Graphic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597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0088563" y="0"/>
            <a:ext cx="21034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21</a:t>
            </a:fld>
            <a:endParaRPr lang="ru-RU" dirty="0"/>
          </a:p>
        </p:txBody>
      </p:sp>
      <p:sp>
        <p:nvSpPr>
          <p:cNvPr id="3" name="Otsikko 1"/>
          <p:cNvSpPr>
            <a:spLocks noGrp="1" noChangeArrowheads="1"/>
          </p:cNvSpPr>
          <p:nvPr>
            <p:ph type="title" idx="4294967295"/>
          </p:nvPr>
        </p:nvSpPr>
        <p:spPr>
          <a:xfrm>
            <a:off x="1012825" y="146050"/>
            <a:ext cx="8928100" cy="1325563"/>
          </a:xfrm>
          <a:noFill/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uk-UA" altLang="uk-UA" sz="2800" dirty="0"/>
              <a:t>Приклади диференціації в класі - спеціальна підтримка</a:t>
            </a: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8944769" y="2352502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C654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pic>
        <p:nvPicPr>
          <p:cNvPr id="8" name="Graphic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isällön paikkamerkki 2"/>
          <p:cNvSpPr>
            <a:spLocks noGrp="1" noChangeArrowheads="1"/>
          </p:cNvSpPr>
          <p:nvPr>
            <p:ph idx="4294967295"/>
          </p:nvPr>
        </p:nvSpPr>
        <p:spPr>
          <a:xfrm>
            <a:off x="1012825" y="1346663"/>
            <a:ext cx="8622492" cy="4705002"/>
          </a:xfrm>
        </p:spPr>
        <p:txBody>
          <a:bodyPr anchor="ctr">
            <a:noAutofit/>
          </a:bodyPr>
          <a:lstStyle/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b="1" dirty="0"/>
              <a:t>4. Розлад аутистичного спектру (Аспергер)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800" dirty="0"/>
              <a:t> соціальні проблеми - труднощі адаптації до групи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800" dirty="0"/>
              <a:t> легко дратується 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800" dirty="0"/>
              <a:t> труднощі з концентрацією уваги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800" dirty="0"/>
              <a:t> труднощі з математикою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800" dirty="0"/>
              <a:t> найбільші інтереси - анатомія людини і динозаври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800" dirty="0"/>
              <a:t> щоденні завдання</a:t>
            </a:r>
          </a:p>
          <a:p>
            <a:pPr marL="0" indent="0" algn="just" eaLnBrk="1" hangingPunct="1">
              <a:lnSpc>
                <a:spcPct val="130000"/>
              </a:lnSpc>
              <a:buClr>
                <a:srgbClr val="04C65C"/>
              </a:buClr>
              <a:buSzPct val="90000"/>
            </a:pPr>
            <a:r>
              <a:rPr lang="uk-UA" altLang="uk-UA" sz="1800" dirty="0"/>
              <a:t> підтримка з боку асистента для дітей з ООП, вчителя для дітей з ООП, корекційне навчання, скорочений навчальний день, диференційований математичний матеріал</a:t>
            </a:r>
            <a:endParaRPr lang="fi-FI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47660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0088563" y="0"/>
            <a:ext cx="21034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22</a:t>
            </a:fld>
            <a:endParaRPr lang="ru-RU" dirty="0"/>
          </a:p>
        </p:txBody>
      </p:sp>
      <p:sp>
        <p:nvSpPr>
          <p:cNvPr id="3" name="Otsikko 1"/>
          <p:cNvSpPr>
            <a:spLocks noGrp="1" noChangeArrowheads="1"/>
          </p:cNvSpPr>
          <p:nvPr>
            <p:ph type="title" idx="4294967295"/>
          </p:nvPr>
        </p:nvSpPr>
        <p:spPr>
          <a:xfrm>
            <a:off x="1136650" y="192088"/>
            <a:ext cx="8832850" cy="1325562"/>
          </a:xfrm>
          <a:noFill/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uk-UA" altLang="uk-UA" sz="2800" dirty="0"/>
              <a:t>Приклади диференціації в класі - спеціальна підтримка</a:t>
            </a:r>
          </a:p>
        </p:txBody>
      </p:sp>
      <p:sp>
        <p:nvSpPr>
          <p:cNvPr id="5" name="Sisällön paikkamerkki 2"/>
          <p:cNvSpPr>
            <a:spLocks noGrp="1" noChangeArrowheads="1"/>
          </p:cNvSpPr>
          <p:nvPr>
            <p:ph idx="4294967295"/>
          </p:nvPr>
        </p:nvSpPr>
        <p:spPr>
          <a:xfrm>
            <a:off x="1200150" y="1517650"/>
            <a:ext cx="7596188" cy="4211638"/>
          </a:xfrm>
        </p:spPr>
        <p:txBody>
          <a:bodyPr anchor="ctr"/>
          <a:lstStyle/>
          <a:p>
            <a:pPr marL="0" indent="0" algn="just" eaLnBrk="1" hangingPunct="1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b="1"/>
              <a:t>6. Слабозорі учні</a:t>
            </a:r>
          </a:p>
          <a:p>
            <a:pPr marL="0" indent="0" algn="just" eaLnBrk="1" hangingPunct="1">
              <a:lnSpc>
                <a:spcPct val="150000"/>
              </a:lnSpc>
              <a:buClr>
                <a:srgbClr val="04C65C"/>
              </a:buClr>
              <a:buSzPct val="90000"/>
            </a:pPr>
            <a:r>
              <a:rPr lang="uk-UA" altLang="uk-UA" sz="1800"/>
              <a:t> Жодних труднощів у навчанні</a:t>
            </a:r>
          </a:p>
          <a:p>
            <a:pPr marL="0" indent="0" algn="just" eaLnBrk="1" hangingPunct="1">
              <a:lnSpc>
                <a:spcPct val="150000"/>
              </a:lnSpc>
              <a:buClr>
                <a:srgbClr val="04C65C"/>
              </a:buClr>
              <a:buSzPct val="90000"/>
            </a:pPr>
            <a:r>
              <a:rPr lang="uk-UA" altLang="uk-UA" sz="1800"/>
              <a:t> Світлий стіл, збільшувальне скло тощо, інструменти</a:t>
            </a:r>
          </a:p>
          <a:p>
            <a:pPr marL="0" indent="0" algn="just" eaLnBrk="1" hangingPunct="1">
              <a:lnSpc>
                <a:spcPct val="150000"/>
              </a:lnSpc>
              <a:buClr>
                <a:srgbClr val="04C65C"/>
              </a:buClr>
              <a:buSzPct val="90000"/>
            </a:pPr>
            <a:r>
              <a:rPr lang="uk-UA" altLang="uk-UA" sz="1800"/>
              <a:t> Персоналізовані вправи</a:t>
            </a:r>
          </a:p>
          <a:p>
            <a:pPr marL="0" indent="0" algn="just" eaLnBrk="1" hangingPunct="1">
              <a:lnSpc>
                <a:spcPct val="150000"/>
              </a:lnSpc>
              <a:buClr>
                <a:srgbClr val="04C65C"/>
              </a:buClr>
              <a:buSzPct val="90000"/>
            </a:pPr>
            <a:r>
              <a:rPr lang="uk-UA" altLang="uk-UA" sz="1800"/>
              <a:t> Особистий асистент з особливих потреб</a:t>
            </a:r>
          </a:p>
          <a:p>
            <a:pPr marL="0" indent="0" algn="just" eaLnBrk="1" hangingPunct="1">
              <a:lnSpc>
                <a:spcPct val="150000"/>
              </a:lnSpc>
              <a:buClr>
                <a:srgbClr val="04C65C"/>
              </a:buClr>
              <a:buSzPct val="90000"/>
            </a:pPr>
            <a:r>
              <a:rPr lang="uk-UA" altLang="uk-UA" sz="1800"/>
              <a:t> Шкільний транспорт</a:t>
            </a:r>
          </a:p>
          <a:p>
            <a:pPr marL="0" indent="0" algn="just" eaLnBrk="1" hangingPunct="1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1100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C654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pic>
        <p:nvPicPr>
          <p:cNvPr id="8" name="Graphic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492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088563" y="0"/>
            <a:ext cx="21034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23</a:t>
            </a:fld>
            <a:endParaRPr lang="ru-RU" dirty="0"/>
          </a:p>
        </p:txBody>
      </p:sp>
      <p:sp>
        <p:nvSpPr>
          <p:cNvPr id="3" name="Otsikko 1"/>
          <p:cNvSpPr>
            <a:spLocks noGrp="1" noChangeArrowheads="1"/>
          </p:cNvSpPr>
          <p:nvPr>
            <p:ph type="title" idx="4294967295"/>
          </p:nvPr>
        </p:nvSpPr>
        <p:spPr>
          <a:xfrm>
            <a:off x="871538" y="217487"/>
            <a:ext cx="8539162" cy="1325562"/>
          </a:xfrm>
          <a:noFill/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uk-UA" altLang="uk-UA" sz="2800" dirty="0"/>
              <a:t>Приклади диференціації в класі - спеціальна підтримка</a:t>
            </a:r>
          </a:p>
        </p:txBody>
      </p:sp>
      <p:sp>
        <p:nvSpPr>
          <p:cNvPr id="5" name="Sisällön paikkamerkki 2"/>
          <p:cNvSpPr>
            <a:spLocks noGrp="1" noChangeArrowheads="1"/>
          </p:cNvSpPr>
          <p:nvPr>
            <p:ph idx="4294967295"/>
          </p:nvPr>
        </p:nvSpPr>
        <p:spPr>
          <a:xfrm>
            <a:off x="976313" y="1628775"/>
            <a:ext cx="7975600" cy="4281488"/>
          </a:xfrm>
        </p:spPr>
        <p:txBody>
          <a:bodyPr anchor="ctr"/>
          <a:lstStyle/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700" b="1" dirty="0"/>
              <a:t>7. Учень із СДУГ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uk-UA" altLang="uk-UA" sz="1700" dirty="0"/>
              <a:t> Дефіцит уваги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uk-UA" altLang="uk-UA" sz="1700" dirty="0"/>
              <a:t> Розлад під час письма та читання 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en-US" altLang="uk-UA" sz="1700" dirty="0"/>
              <a:t> </a:t>
            </a:r>
            <a:r>
              <a:rPr lang="uk-UA" altLang="uk-UA" sz="1700" dirty="0"/>
              <a:t>Труднощі в соціальних відносинах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uk-UA" altLang="uk-UA" sz="1700" dirty="0"/>
              <a:t> Щоденні цілі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uk-UA" altLang="uk-UA" sz="1700" dirty="0"/>
              <a:t> Два місця в класі, між якими він може переміщатися: в групі і нарізно, спокійне місце, жодних зайвих подразників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uk-UA" altLang="uk-UA" sz="1700" dirty="0"/>
              <a:t> Інструкції узгоджені з усім класом - друзі нагадують учню про них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uk-UA" altLang="uk-UA" sz="1700" dirty="0"/>
              <a:t> Вправи поділені на дрібніші частини, диференційований матеріал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</a:pPr>
            <a:r>
              <a:rPr lang="uk-UA" altLang="uk-UA" sz="1700" dirty="0"/>
              <a:t> Регулярні зустрічі учнівської багатопрофільної команди</a:t>
            </a:r>
          </a:p>
          <a:p>
            <a:pPr marL="0" indent="0" algn="just" eaLnBrk="1" hangingPunct="1">
              <a:lnSpc>
                <a:spcPct val="12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900" dirty="0"/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C654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pic>
        <p:nvPicPr>
          <p:cNvPr id="8" name="Graphic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02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3</a:t>
            </a:fld>
            <a:endParaRPr lang="ru-RU" dirty="0"/>
          </a:p>
        </p:txBody>
      </p:sp>
      <p:sp>
        <p:nvSpPr>
          <p:cNvPr id="11" name="Otsikko 1"/>
          <p:cNvSpPr txBox="1">
            <a:spLocks noChangeArrowheads="1"/>
          </p:cNvSpPr>
          <p:nvPr/>
        </p:nvSpPr>
        <p:spPr bwMode="auto">
          <a:xfrm>
            <a:off x="695325" y="700088"/>
            <a:ext cx="11034713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9144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3716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8288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altLang="uk-UA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Створіть «континуум підтримки»: ситуація з учнями (Skoglund, 2013)</a:t>
            </a:r>
          </a:p>
        </p:txBody>
      </p:sp>
      <p:pic>
        <p:nvPicPr>
          <p:cNvPr id="12" name="Sisällön paikkamerkki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989138"/>
            <a:ext cx="11034712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40657" y="3280413"/>
            <a:ext cx="1800225" cy="1477328"/>
          </a:xfrm>
          <a:prstGeom prst="rect">
            <a:avLst/>
          </a:prstGeom>
          <a:solidFill>
            <a:srgbClr val="90E1A0"/>
          </a:solidFill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fr-FR" altLang="uk-UA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alt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Зустріньтесь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uk-UA" alt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Запитайте в учителя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uk-UA" altLang="uk-UA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0882" y="3361193"/>
            <a:ext cx="2232025" cy="1477328"/>
          </a:xfrm>
          <a:prstGeom prst="rect">
            <a:avLst/>
          </a:prstGeom>
          <a:solidFill>
            <a:srgbClr val="90E1A0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fr-FR" altLang="uk-UA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alt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Подивіться</a:t>
            </a:r>
            <a:r>
              <a:rPr kumimoji="0" lang="en-US" alt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kumimoji="0" lang="uk-UA" alt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почуйте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uk-UA" alt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Запитайте у дитини і батьків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uk-UA" altLang="uk-UA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7832" y="3266684"/>
            <a:ext cx="1800225" cy="1477328"/>
          </a:xfrm>
          <a:prstGeom prst="rect">
            <a:avLst/>
          </a:prstGeom>
          <a:solidFill>
            <a:srgbClr val="90E1A0"/>
          </a:solidFill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fr-FR" altLang="uk-UA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alt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Зрозумійте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alt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Зверніться до досліджень або спеціалістів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54398" y="3235325"/>
            <a:ext cx="2016125" cy="1754326"/>
          </a:xfrm>
          <a:prstGeom prst="rect">
            <a:avLst/>
          </a:prstGeom>
          <a:solidFill>
            <a:srgbClr val="90E1A0"/>
          </a:solidFill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fr-FR" altLang="uk-UA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alt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Індивідуальний план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uk-UA" alt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Потреби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uk-UA" alt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Режим навчання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uk-UA" altLang="uk-UA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03056" y="3266684"/>
            <a:ext cx="1663227" cy="1477328"/>
          </a:xfrm>
          <a:prstGeom prst="rect">
            <a:avLst/>
          </a:prstGeom>
          <a:solidFill>
            <a:srgbClr val="90E1A0"/>
          </a:solidFill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fr-FR" altLang="uk-UA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alt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Навчайте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uk-UA" alt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Спостерігайте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uk-UA" alt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Адаптуйте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uk-UA" altLang="uk-UA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5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Otsikko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sz="3200" dirty="0"/>
              <a:t>Створіть «континуум підтримки»: повсякденне навчання (Skoglund із змінами, 2013)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6" y="1783123"/>
            <a:ext cx="11342547" cy="4039005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67555" y="3005914"/>
            <a:ext cx="1296987" cy="1477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dirty="0">
                <a:latin typeface="Calibri" panose="020F0502020204030204" pitchFamily="34" charset="0"/>
              </a:rPr>
              <a:t>Спосте-реження і консуль-тування з боку колег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497138" y="2508329"/>
            <a:ext cx="1012031" cy="22159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dirty="0">
                <a:latin typeface="Calibri" panose="020F0502020204030204" pitchFamily="34" charset="0"/>
              </a:rPr>
              <a:t>Спеціальні педагогічні спостере-ження і консуль-тування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008438" y="3000375"/>
            <a:ext cx="1152525" cy="16619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dirty="0">
                <a:latin typeface="Calibri" panose="020F0502020204030204" pitchFamily="34" charset="0"/>
              </a:rPr>
              <a:t>Спостере-ження і консуль-тування з боку психолога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607962" y="2907973"/>
            <a:ext cx="1065888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dirty="0">
                <a:latin typeface="Calibri" panose="020F0502020204030204" pitchFamily="34" charset="0"/>
              </a:rPr>
              <a:t>Спостере-ження і консуль-тування з боку директора школи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139781" y="3259197"/>
            <a:ext cx="793750" cy="11443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dirty="0">
                <a:latin typeface="Calibri" panose="020F0502020204030204" pitchFamily="34" charset="0"/>
              </a:rPr>
              <a:t>Один додат-ковий вчитель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8531345" y="3138488"/>
            <a:ext cx="1021217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dirty="0">
                <a:latin typeface="Calibri" panose="020F0502020204030204" pitchFamily="34" charset="0"/>
              </a:rPr>
              <a:t>Вчитель для дітей з ООП у класі або 1-1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0276361" y="3329396"/>
            <a:ext cx="77426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dirty="0">
                <a:latin typeface="Calibri" panose="020F0502020204030204" pitchFamily="34" charset="0"/>
              </a:rPr>
              <a:t>Спеці-альна група?</a:t>
            </a:r>
          </a:p>
        </p:txBody>
      </p:sp>
    </p:spTree>
    <p:extLst>
      <p:ext uri="{BB962C8B-B14F-4D97-AF65-F5344CB8AC3E}">
        <p14:creationId xmlns:p14="http://schemas.microsoft.com/office/powerpoint/2010/main" val="377172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Otsikko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29890"/>
            <a:ext cx="10515600" cy="132556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sz="3200" dirty="0"/>
              <a:t>Створіть «континуум підтримки»: повсякденне навчання (</a:t>
            </a:r>
            <a:r>
              <a:rPr lang="uk-UA" altLang="uk-UA" sz="3200" dirty="0" err="1"/>
              <a:t>Skoglund</a:t>
            </a:r>
            <a:r>
              <a:rPr lang="uk-UA" altLang="uk-UA" sz="3200" dirty="0"/>
              <a:t> із змінами, 2013)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1582447"/>
            <a:ext cx="11453962" cy="4227175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480550" y="2124003"/>
            <a:ext cx="1452898" cy="27699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dirty="0">
                <a:latin typeface="Calibri" panose="020F0502020204030204" pitchFamily="34" charset="0"/>
              </a:rPr>
              <a:t>Розвиток компетентностей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b="1" dirty="0">
                <a:latin typeface="Calibri" panose="020F0502020204030204" pitchFamily="34" charset="0"/>
              </a:rPr>
              <a:t> на роботі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b="1" dirty="0">
                <a:latin typeface="Calibri" panose="020F0502020204030204" pitchFamily="34" charset="0"/>
              </a:rPr>
              <a:t> на курсах підвищення кваліфікації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b="1" dirty="0">
                <a:latin typeface="Calibri" panose="020F0502020204030204" pitchFamily="34" charset="0"/>
              </a:rPr>
              <a:t> за допомогою зовнішніх сил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214438" y="2443163"/>
            <a:ext cx="1439116" cy="22159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u="sng" dirty="0">
                <a:latin typeface="Calibri" panose="020F0502020204030204" pitchFamily="34" charset="0"/>
              </a:rPr>
              <a:t>Річний аналіз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b="1" dirty="0">
                <a:latin typeface="Calibri" panose="020F0502020204030204" pitchFamily="34" charset="0"/>
              </a:rPr>
              <a:t> структура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b="1" dirty="0">
                <a:latin typeface="Calibri" panose="020F0502020204030204" pitchFamily="34" charset="0"/>
              </a:rPr>
              <a:t> процеси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b="1" dirty="0">
                <a:latin typeface="Calibri" panose="020F0502020204030204" pitchFamily="34" charset="0"/>
              </a:rPr>
              <a:t> компе-</a:t>
            </a:r>
            <a:r>
              <a:rPr lang="uk-UA" altLang="uk-UA" sz="1800" b="1" dirty="0" err="1">
                <a:latin typeface="Calibri" panose="020F0502020204030204" pitchFamily="34" charset="0"/>
              </a:rPr>
              <a:t>тентність</a:t>
            </a:r>
            <a:endParaRPr lang="uk-UA" altLang="uk-UA" sz="18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b="1" dirty="0">
                <a:latin typeface="Calibri" panose="020F0502020204030204" pitchFamily="34" charset="0"/>
              </a:rPr>
              <a:t> результати</a:t>
            </a:r>
            <a:endParaRPr lang="en-US" altLang="uk-UA" sz="18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b="1" dirty="0">
                <a:latin typeface="Calibri" panose="020F0502020204030204" pitchFamily="34" charset="0"/>
              </a:rPr>
              <a:t> прогалини, недоліки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330427" y="2539502"/>
            <a:ext cx="117475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u="sng" dirty="0">
                <a:latin typeface="Calibri" panose="020F0502020204030204" pitchFamily="34" charset="0"/>
              </a:rPr>
              <a:t>Річний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u="sng" dirty="0">
                <a:latin typeface="Calibri" panose="020F0502020204030204" pitchFamily="34" charset="0"/>
              </a:rPr>
              <a:t>план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u="sng" dirty="0">
                <a:latin typeface="Calibri" panose="020F0502020204030204" pitchFamily="34" charset="0"/>
              </a:rPr>
              <a:t>розвитку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uk-UA" altLang="uk-UA" sz="1800" b="1" dirty="0">
                <a:latin typeface="Calibri" panose="020F0502020204030204" pitchFamily="34" charset="0"/>
              </a:rPr>
              <a:t>- </a:t>
            </a:r>
            <a:r>
              <a:rPr lang="uk-UA" altLang="uk-UA" sz="1800" b="1" dirty="0" err="1">
                <a:latin typeface="Calibri" panose="020F0502020204030204" pitchFamily="34" charset="0"/>
              </a:rPr>
              <a:t>підви-щення</a:t>
            </a:r>
            <a:r>
              <a:rPr lang="uk-UA" altLang="uk-UA" sz="1800" b="1" dirty="0">
                <a:latin typeface="Calibri" panose="020F0502020204030204" pitchFamily="34" charset="0"/>
              </a:rPr>
              <a:t> </a:t>
            </a:r>
            <a:r>
              <a:rPr lang="uk-UA" altLang="uk-UA" sz="1800" b="1" dirty="0" err="1">
                <a:latin typeface="Calibri" panose="020F0502020204030204" pitchFamily="34" charset="0"/>
              </a:rPr>
              <a:t>спромож-ності</a:t>
            </a:r>
            <a:endParaRPr lang="uk-UA" altLang="uk-UA" sz="1800" b="1" dirty="0">
              <a:latin typeface="Calibri" panose="020F050202020403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902668" y="2353516"/>
            <a:ext cx="1749425" cy="16619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u="sng" dirty="0">
                <a:latin typeface="Calibri" panose="020F0502020204030204" pitchFamily="34" charset="0"/>
              </a:rPr>
              <a:t>Розвиток структури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b="1" dirty="0">
                <a:latin typeface="Calibri" panose="020F0502020204030204" pitchFamily="34" charset="0"/>
              </a:rPr>
              <a:t> мислення</a:t>
            </a:r>
            <a:endParaRPr lang="en-US" altLang="uk-UA" sz="18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b="1" dirty="0">
                <a:latin typeface="Calibri" panose="020F0502020204030204" pitchFamily="34" charset="0"/>
              </a:rPr>
              <a:t> місце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b="1" dirty="0">
                <a:latin typeface="Calibri" panose="020F0502020204030204" pitchFamily="34" charset="0"/>
              </a:rPr>
              <a:t> організація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uk-UA" altLang="uk-UA" sz="1800" b="1" dirty="0">
              <a:latin typeface="Calibri" panose="020F0502020204030204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958013" y="2443163"/>
            <a:ext cx="1522599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u="sng" dirty="0">
                <a:latin typeface="Calibri" panose="020F0502020204030204" pitchFamily="34" charset="0"/>
              </a:rPr>
              <a:t>Розвиток процесу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b="1" dirty="0">
                <a:latin typeface="Calibri" panose="020F0502020204030204" pitchFamily="34" charset="0"/>
              </a:rPr>
              <a:t> дивитися</a:t>
            </a:r>
            <a:r>
              <a:rPr lang="en-US" altLang="uk-UA" sz="1800" b="1" dirty="0">
                <a:latin typeface="Calibri" panose="020F0502020204030204" pitchFamily="34" charset="0"/>
              </a:rPr>
              <a:t>/</a:t>
            </a:r>
            <a:endParaRPr lang="uk-UA" altLang="uk-UA" sz="18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dirty="0">
                <a:latin typeface="Calibri" panose="020F0502020204030204" pitchFamily="34" charset="0"/>
              </a:rPr>
              <a:t>розуміти</a:t>
            </a:r>
            <a:endParaRPr lang="en-US" altLang="uk-UA" sz="18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b="1" dirty="0">
                <a:latin typeface="Calibri" panose="020F0502020204030204" pitchFamily="34" charset="0"/>
              </a:rPr>
              <a:t> планування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b="1" dirty="0">
                <a:latin typeface="Calibri" panose="020F0502020204030204" pitchFamily="34" charset="0"/>
              </a:rPr>
              <a:t> викладання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uk-UA" altLang="uk-UA" sz="1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8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Otsikko 1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320675"/>
            <a:ext cx="10964862" cy="1325563"/>
          </a:xfrm>
          <a:noFill/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uk-UA" altLang="uk-UA" sz="3400"/>
              <a:t>Форми підтримки визначено в освітній програмі</a:t>
            </a:r>
          </a:p>
        </p:txBody>
      </p:sp>
      <p:pic>
        <p:nvPicPr>
          <p:cNvPr id="6" name="Sisällön paikkamerkki 2"/>
          <p:cNvPicPr>
            <a:picLocks noGrp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8" y="1730375"/>
            <a:ext cx="11417300" cy="4352925"/>
          </a:xfrm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" name="Kuva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8" y="1412875"/>
            <a:ext cx="2005012" cy="12239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81100" y="3429000"/>
            <a:ext cx="2520950" cy="1230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uk-UA" altLang="uk-UA"/>
              <a:t>Загальна підтримка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uk-UA" altLang="uk-UA" sz="180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6500" y="3352800"/>
            <a:ext cx="2951163" cy="1384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/>
              <a:t>2. Інтенсивна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/>
              <a:t>підтримка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/>
          </a:p>
        </p:txBody>
      </p:sp>
      <p:sp>
        <p:nvSpPr>
          <p:cNvPr id="10" name="Rectangle 9"/>
          <p:cNvSpPr/>
          <p:nvPr/>
        </p:nvSpPr>
        <p:spPr>
          <a:xfrm>
            <a:off x="8937625" y="3352800"/>
            <a:ext cx="2867025" cy="1384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/>
              <a:t>3. Спеціальна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/>
              <a:t>підтримка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943623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Otsikko 1"/>
          <p:cNvSpPr>
            <a:spLocks noGrp="1" noChangeArrowheads="1"/>
          </p:cNvSpPr>
          <p:nvPr>
            <p:ph type="title" idx="4294967295"/>
          </p:nvPr>
        </p:nvSpPr>
        <p:spPr>
          <a:xfrm>
            <a:off x="744682" y="788138"/>
            <a:ext cx="9500754" cy="132556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sz="2900" dirty="0"/>
              <a:t>Континуум підтримки - &gt; інформація про необхідність підтримки - &gt; співпраця між батьками і школою - &gt;</a:t>
            </a:r>
            <a:br>
              <a:rPr lang="uk-UA" altLang="uk-UA" sz="2900" dirty="0"/>
            </a:br>
            <a:br>
              <a:rPr lang="uk-UA" altLang="uk-UA" sz="2900" dirty="0"/>
            </a:br>
            <a:endParaRPr lang="uk-UA" altLang="uk-UA" sz="2900" dirty="0"/>
          </a:p>
        </p:txBody>
      </p:sp>
      <p:pic>
        <p:nvPicPr>
          <p:cNvPr id="6" name="Kuva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303213"/>
            <a:ext cx="1838325" cy="11223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1716425"/>
            <a:ext cx="11543005" cy="4256358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76402" y="3152106"/>
            <a:ext cx="1622425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u="sng" dirty="0">
                <a:latin typeface="Calibri" panose="020F0502020204030204" pitchFamily="34" charset="0"/>
              </a:rPr>
              <a:t>ЗАГАЛЬНА ПІДТРИМКА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b="1" dirty="0">
                <a:latin typeface="Calibri" panose="020F0502020204030204" pitchFamily="34" charset="0"/>
              </a:rPr>
              <a:t> </a:t>
            </a:r>
            <a:r>
              <a:rPr lang="uk-UA" altLang="uk-UA" sz="1800" dirty="0">
                <a:latin typeface="Calibri" panose="020F0502020204030204" pitchFamily="34" charset="0"/>
              </a:rPr>
              <a:t>Може бути підготовлено </a:t>
            </a:r>
            <a:r>
              <a:rPr lang="uk-UA" altLang="uk-UA" sz="1800" b="1" dirty="0">
                <a:latin typeface="Calibri" panose="020F0502020204030204" pitchFamily="34" charset="0"/>
              </a:rPr>
              <a:t>План навчання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055365" y="3139678"/>
            <a:ext cx="1439863" cy="11443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 b="1" u="sng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 b="1" u="sng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u="sng" dirty="0">
                <a:latin typeface="Calibri" panose="020F0502020204030204" pitchFamily="34" charset="0"/>
              </a:rPr>
              <a:t>Педагогічне оцінювання</a:t>
            </a:r>
            <a:endParaRPr lang="uk-UA" altLang="uk-UA" sz="1800" b="1" dirty="0">
              <a:latin typeface="Calibri" panose="020F050202020403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973168" y="2875108"/>
            <a:ext cx="1622425" cy="16619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u="sng" dirty="0">
                <a:latin typeface="Calibri" panose="020F0502020204030204" pitchFamily="34" charset="0"/>
              </a:rPr>
              <a:t>ІНТЕНСИВНА ПІДТРИМКА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dirty="0">
                <a:latin typeface="Calibri" panose="020F0502020204030204" pitchFamily="34" charset="0"/>
              </a:rPr>
              <a:t> регулярна</a:t>
            </a:r>
            <a:r>
              <a:rPr lang="en-US" altLang="uk-UA" sz="1800" dirty="0">
                <a:latin typeface="Calibri" panose="020F0502020204030204" pitchFamily="34" charset="0"/>
              </a:rPr>
              <a:t>/</a:t>
            </a:r>
            <a:endParaRPr lang="uk-UA" altLang="uk-UA" sz="18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dirty="0">
                <a:latin typeface="Calibri" panose="020F0502020204030204" pitchFamily="34" charset="0"/>
              </a:rPr>
              <a:t>довгострокова підтримка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dirty="0">
                <a:latin typeface="Calibri" panose="020F0502020204030204" pitchFamily="34" charset="0"/>
              </a:rPr>
              <a:t>- План навчання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067259" y="3061759"/>
            <a:ext cx="1439862" cy="16619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 b="1" u="sng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 b="1" u="sng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u="sng" dirty="0">
                <a:latin typeface="Calibri" panose="020F0502020204030204" pitchFamily="34" charset="0"/>
              </a:rPr>
              <a:t>Педагогічна заява</a:t>
            </a:r>
            <a:endParaRPr lang="en-US" altLang="uk-UA" sz="1800" b="1" u="sng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uk-UA" sz="1800" b="1" u="sng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800" b="1" dirty="0">
              <a:latin typeface="Calibri" panose="020F0502020204030204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8978787" y="3139678"/>
            <a:ext cx="1497012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800" b="1" u="sng" dirty="0">
                <a:latin typeface="Calibri" panose="020F0502020204030204" pitchFamily="34" charset="0"/>
              </a:rPr>
              <a:t>СПЕЦІАЛЬНА ПІДТРИМКА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dirty="0">
                <a:latin typeface="Calibri" panose="020F0502020204030204" pitchFamily="34" charset="0"/>
              </a:rPr>
              <a:t> індивіду-альний план навчання (ІПН)</a:t>
            </a:r>
          </a:p>
        </p:txBody>
      </p:sp>
    </p:spTree>
    <p:extLst>
      <p:ext uri="{BB962C8B-B14F-4D97-AF65-F5344CB8AC3E}">
        <p14:creationId xmlns:p14="http://schemas.microsoft.com/office/powerpoint/2010/main" val="378076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Otsikko 1"/>
          <p:cNvSpPr>
            <a:spLocks noGrp="1" noChangeArrowheads="1"/>
          </p:cNvSpPr>
          <p:nvPr>
            <p:ph type="title" idx="4294967295"/>
          </p:nvPr>
        </p:nvSpPr>
        <p:spPr>
          <a:xfrm>
            <a:off x="766763" y="260350"/>
            <a:ext cx="6672262" cy="1677988"/>
          </a:xfrm>
          <a:noFill/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uk-UA" altLang="uk-UA" sz="3100" dirty="0"/>
              <a:t>Можуть використовуватися всі засоби підтримки</a:t>
            </a:r>
          </a:p>
        </p:txBody>
      </p:sp>
      <p:sp>
        <p:nvSpPr>
          <p:cNvPr id="5" name="Sisällön paikkamerkki 2"/>
          <p:cNvSpPr>
            <a:spLocks noGrp="1" noChangeArrowheads="1"/>
          </p:cNvSpPr>
          <p:nvPr>
            <p:ph idx="4294967295"/>
          </p:nvPr>
        </p:nvSpPr>
        <p:spPr>
          <a:xfrm>
            <a:off x="784225" y="1874838"/>
            <a:ext cx="6670675" cy="4241800"/>
          </a:xfrm>
        </p:spPr>
        <p:txBody>
          <a:bodyPr/>
          <a:lstStyle/>
          <a:p>
            <a:pPr indent="-336550" algn="just" eaLnBrk="1" hangingPunct="1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800" dirty="0"/>
              <a:t>Вчителі мають свободу вибору педагогічних методів</a:t>
            </a:r>
          </a:p>
          <a:p>
            <a:pPr indent="-336550" algn="just" eaLnBrk="1" hangingPunct="1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800" dirty="0"/>
              <a:t>Можуть використовуватися всі засоби підтримки</a:t>
            </a:r>
          </a:p>
          <a:p>
            <a:pPr indent="-336550" algn="just" eaLnBrk="1" hangingPunct="1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800" dirty="0"/>
              <a:t>Загальновідомий секрет: обмежити підтримку можуть ресурси</a:t>
            </a:r>
          </a:p>
          <a:p>
            <a:pPr indent="-336550" algn="just" eaLnBrk="1" hangingPunct="1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800" dirty="0"/>
              <a:t>Не кажучи вже про те, що без рішення про надання спеціальної підтримки не буде спеціальних груп / спеціальних шкіл</a:t>
            </a:r>
          </a:p>
        </p:txBody>
      </p:sp>
      <p:pic>
        <p:nvPicPr>
          <p:cNvPr id="6" name="Kuva 5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r="899" b="3"/>
          <a:stretch>
            <a:fillRect/>
          </a:stretch>
        </p:blipFill>
        <p:spPr bwMode="auto">
          <a:xfrm>
            <a:off x="7470775" y="641350"/>
            <a:ext cx="4592638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iruutu 6"/>
          <p:cNvSpPr>
            <a:spLocks noChangeArrowheads="1"/>
          </p:cNvSpPr>
          <p:nvPr/>
        </p:nvSpPr>
        <p:spPr bwMode="auto">
          <a:xfrm>
            <a:off x="9159875" y="6018213"/>
            <a:ext cx="2392363" cy="19843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uk-UA" altLang="uk-UA" sz="700">
                <a:solidFill>
                  <a:srgbClr val="FFFFFF"/>
                </a:solidFill>
                <a:latin typeface="Calibri" panose="020F0502020204030204" pitchFamily="34" charset="0"/>
                <a:hlinkClick r:id="rId3"/>
              </a:rPr>
              <a:t>Tämä kuva</a:t>
            </a:r>
            <a:r>
              <a:rPr lang="uk-UA" altLang="uk-UA" sz="700">
                <a:solidFill>
                  <a:srgbClr val="FFFFFF"/>
                </a:solidFill>
                <a:latin typeface="Calibri" panose="020F0502020204030204" pitchFamily="34" charset="0"/>
              </a:rPr>
              <a:t>, tekijä Tuntematon tekijä, käyttöoikeus: </a:t>
            </a:r>
            <a:r>
              <a:rPr lang="uk-UA" altLang="uk-UA" sz="700">
                <a:solidFill>
                  <a:srgbClr val="FFFFFF"/>
                </a:solidFill>
                <a:latin typeface="Calibri" panose="020F0502020204030204" pitchFamily="34" charset="0"/>
                <a:hlinkClick r:id="rId4"/>
              </a:rPr>
              <a:t>CC BY-NC</a:t>
            </a:r>
          </a:p>
        </p:txBody>
      </p:sp>
    </p:spTree>
    <p:extLst>
      <p:ext uri="{BB962C8B-B14F-4D97-AF65-F5344CB8AC3E}">
        <p14:creationId xmlns:p14="http://schemas.microsoft.com/office/powerpoint/2010/main" val="127766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9</a:t>
            </a:fld>
            <a:endParaRPr lang="ru-RU" dirty="0"/>
          </a:p>
        </p:txBody>
      </p:sp>
      <p:sp>
        <p:nvSpPr>
          <p:cNvPr id="3" name="Otsikko 1"/>
          <p:cNvSpPr txBox="1"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9144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3716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8288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/>
            <a:r>
              <a:rPr lang="uk-UA" altLang="uk-UA" sz="3600"/>
              <a:t>Загальна підтримка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46088" y="1557338"/>
            <a:ext cx="11299825" cy="4194175"/>
            <a:chOff x="810189" y="1698407"/>
            <a:chExt cx="11300645" cy="4193966"/>
          </a:xfrm>
        </p:grpSpPr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810189" y="1702589"/>
              <a:ext cx="2412840" cy="2031325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Для кожного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816235" y="3861048"/>
              <a:ext cx="2412840" cy="2031325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Диференціація у класі: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якісна, кількісна,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організаційна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3357252" y="1703666"/>
              <a:ext cx="2868309" cy="2031325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Корекційне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навчання після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уроків на регулярній чи епізодичній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основі, проактивне корекційне навчання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 урахуванням майбутніх тем</a:t>
              </a:r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3357252" y="3850487"/>
              <a:ext cx="2868309" cy="2031325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Паралельне навчання: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 класі присутній вчитель для дітей з ООП або інший вчитель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6347105" y="1698407"/>
              <a:ext cx="2760551" cy="2031325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Часткове спеціальне навчання за допомогою вчителя для дітей з ООП у класі або в іншому місці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6347749" y="3861048"/>
              <a:ext cx="2772588" cy="2031325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Допомога шкільного асистента у класі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9229200" y="1698407"/>
              <a:ext cx="2868309" cy="2031325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Викладання фінської мови як другої: ті самі теми, як у класі: лексика, граматика тощо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9242525" y="3861048"/>
              <a:ext cx="2868309" cy="2031325"/>
            </a:xfrm>
            <a:prstGeom prst="rect">
              <a:avLst/>
            </a:prstGeom>
            <a:solidFill>
              <a:srgbClr val="00C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Клімат навчання – атмосфера відкритості, коли кожен учень може сказати без остраху, коли йому потрібна допомога – наявність підтримки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451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Learning togethe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654"/>
      </a:accent1>
      <a:accent2>
        <a:srgbClr val="FEB81B"/>
      </a:accent2>
      <a:accent3>
        <a:srgbClr val="FF6A38"/>
      </a:accent3>
      <a:accent4>
        <a:srgbClr val="BABABA"/>
      </a:accent4>
      <a:accent5>
        <a:srgbClr val="009B43"/>
      </a:accent5>
      <a:accent6>
        <a:srgbClr val="E69E19"/>
      </a:accent6>
      <a:hlink>
        <a:srgbClr val="04C55C"/>
      </a:hlink>
      <a:folHlink>
        <a:srgbClr val="009B4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1862</Words>
  <Application>Microsoft Office PowerPoint</Application>
  <PresentationFormat>Широкоэкранный</PresentationFormat>
  <Paragraphs>304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.AppleSystemUIFont</vt:lpstr>
      <vt:lpstr>Arial</vt:lpstr>
      <vt:lpstr>Calibri</vt:lpstr>
      <vt:lpstr>Calibri Light</vt:lpstr>
      <vt:lpstr>Menlo-BoldItalic</vt:lpstr>
      <vt:lpstr>Menlo-Regular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Створіть «континуум підтримки»: повсякденне навчання (Skoglund із змінами, 2013)</vt:lpstr>
      <vt:lpstr>Створіть «континуум підтримки»: повсякденне навчання (Skoglund із змінами, 2013)</vt:lpstr>
      <vt:lpstr>Форми підтримки визначено в освітній програмі</vt:lpstr>
      <vt:lpstr>Континуум підтримки - &gt; інформація про необхідність підтримки - &gt; співпраця між батьками і школою - &gt;  </vt:lpstr>
      <vt:lpstr>Можуть використовуватися всі засоби підтримки</vt:lpstr>
      <vt:lpstr>Презентация PowerPoint</vt:lpstr>
      <vt:lpstr>Презентация PowerPoint</vt:lpstr>
      <vt:lpstr>Приклади диференціації в класі:  1-й клас: навчання читанню та письму</vt:lpstr>
      <vt:lpstr>Приклади диференціації в класі: уроки мови</vt:lpstr>
      <vt:lpstr>Презентация PowerPoint</vt:lpstr>
      <vt:lpstr>Технології диференціації: використання ІКТ в класі та індивідуально</vt:lpstr>
      <vt:lpstr>Приклади диференціації в класі: математика, 4-й клас</vt:lpstr>
      <vt:lpstr>Приклади диференціації в класі:  2 клас - рідна мова, читання і письмо</vt:lpstr>
      <vt:lpstr>Презентация PowerPoint</vt:lpstr>
      <vt:lpstr>Приклади диференціації в класі - спеціальна підтримка</vt:lpstr>
      <vt:lpstr>Приклади диференціації в класі - спеціальна підтримка</vt:lpstr>
      <vt:lpstr>Приклади диференціації в класі - спеціальна підтримка</vt:lpstr>
      <vt:lpstr>Приклади диференціації в класі - спеціальна підтримка</vt:lpstr>
      <vt:lpstr>Приклади диференціації в класі - спеціальна підтримка</vt:lpstr>
      <vt:lpstr>Приклади диференціації в класі - спеціальна підтримка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comfy comfy</cp:lastModifiedBy>
  <cp:revision>67</cp:revision>
  <dcterms:created xsi:type="dcterms:W3CDTF">2018-12-21T10:17:53Z</dcterms:created>
  <dcterms:modified xsi:type="dcterms:W3CDTF">2020-01-30T23:45:57Z</dcterms:modified>
</cp:coreProperties>
</file>