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6" r:id="rId2"/>
  </p:sldMasterIdLst>
  <p:sldIdLst>
    <p:sldId id="256" r:id="rId3"/>
    <p:sldId id="257" r:id="rId4"/>
    <p:sldId id="258" r:id="rId5"/>
    <p:sldId id="259" r:id="rId6"/>
    <p:sldId id="280" r:id="rId7"/>
    <p:sldId id="286" r:id="rId8"/>
    <p:sldId id="282" r:id="rId9"/>
    <p:sldId id="262" r:id="rId10"/>
    <p:sldId id="283" r:id="rId11"/>
    <p:sldId id="260" r:id="rId12"/>
    <p:sldId id="261" r:id="rId13"/>
    <p:sldId id="263" r:id="rId14"/>
    <p:sldId id="269" r:id="rId15"/>
    <p:sldId id="274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http://customooxmlschemas.google.com/">
      <go:slidesCustomData xmlns:go="http://customooxmlschemas.google.com/" xmlns:p15="http://schemas.microsoft.com/office/powerpoint/2012/main" xmlns="" roundtripDataSignature="AMtx7mgU7LoLMlxE5kSMoVuVZYYaJRFfeA==" r:id="rId18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na Sliusarenko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E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E2936D-0A06-4A5B-9033-EA6ED1404BE4}" v="81" dt="2020-04-08T13:24:42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>
        <p:scale>
          <a:sx n="96" d="100"/>
          <a:sy n="96" d="100"/>
        </p:scale>
        <p:origin x="-178" y="-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29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09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41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5020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491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01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83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10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619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5/17/2020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49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5/17/2020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420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7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7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30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7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4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66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33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46000"/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9CBF6-3DBC-4CBB-A79A-AA113AABE435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C43C6-7A22-431C-BB3F-96DB25680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5845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47000"/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5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8647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2A961D-9799-414B-A766-7AFCD09C0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8202" y="4589086"/>
            <a:ext cx="8957534" cy="8217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</a:t>
            </a:r>
            <a:r>
              <a:rPr lang="uk-UA" sz="3600" b="1" dirty="0"/>
              <a:t>ІДРУЧНИКИ: </a:t>
            </a:r>
            <a:r>
              <a:rPr lang="ru-RU" sz="3600" b="1" dirty="0" err="1"/>
              <a:t>Логіка</a:t>
            </a:r>
            <a:r>
              <a:rPr lang="ru-RU" sz="3600" b="1" dirty="0"/>
              <a:t> </a:t>
            </a:r>
            <a:r>
              <a:rPr lang="ru-RU" sz="3600" b="1" dirty="0" err="1"/>
              <a:t>трансформацій</a:t>
            </a:r>
            <a:r>
              <a:rPr lang="ru-RU" sz="3600" b="1" dirty="0"/>
              <a:t> 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xmlns="" id="{EDCDFCAA-5515-4737-91DF-54E2D4935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3656" y="5645137"/>
            <a:ext cx="5386753" cy="480330"/>
          </a:xfrm>
        </p:spPr>
        <p:txBody>
          <a:bodyPr>
            <a:normAutofit/>
          </a:bodyPr>
          <a:lstStyle/>
          <a:p>
            <a:pPr algn="ctr"/>
            <a:r>
              <a:rPr lang="uk-UA" b="1" dirty="0"/>
              <a:t>Київ  2020</a:t>
            </a:r>
            <a:endParaRPr lang="ru-RU" b="1" dirty="0"/>
          </a:p>
        </p:txBody>
      </p:sp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xmlns="" id="{730025E5-8D7A-49EE-B9BC-F95019F4C6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66974" y="639965"/>
            <a:ext cx="10879991" cy="3598548"/>
          </a:xfrm>
          <a:prstGeom prst="round2DiagRect">
            <a:avLst>
              <a:gd name="adj1" fmla="val 9529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xmlns="" id="{73F1229D-77E4-49C5-8E82-A17273F15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211" y="951493"/>
            <a:ext cx="7485516" cy="29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02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117C93C-25E4-4BAB-B6DE-1AE80E1351CA}"/>
              </a:ext>
            </a:extLst>
          </p:cNvPr>
          <p:cNvSpPr txBox="1"/>
          <p:nvPr/>
        </p:nvSpPr>
        <p:spPr>
          <a:xfrm>
            <a:off x="898821" y="1042463"/>
            <a:ext cx="108834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Наявний процес конкурсної 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експеризи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шкільних підручників – один з ключових негативних факторів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l-GR" sz="32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 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Нефаховість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деяких експертів; відсутність систематичного навчання, сертифікації та підвищення професійної кваліфікації; відсутність відповідальності експерта за  достовірність і якість експертизи – призводять до появи в школах недосконалих підручників.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9094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97CB36F-DCFB-443A-8BDD-7D17DDAEFB32}"/>
              </a:ext>
            </a:extLst>
          </p:cNvPr>
          <p:cNvSpPr txBox="1"/>
          <p:nvPr/>
        </p:nvSpPr>
        <p:spPr>
          <a:xfrm>
            <a:off x="810116" y="537241"/>
            <a:ext cx="1101231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6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 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 оцінювання підручників потребують сучасного переосмислення,   розробки чітких зрозумілих показників, в багатьох випадках  -  застосування  </a:t>
            </a:r>
            <a:r>
              <a:rPr lang="uk-UA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кваліметричних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методів. </a:t>
            </a:r>
          </a:p>
          <a:p>
            <a:pPr algn="just"/>
            <a:endParaRPr lang="uk-UA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l-GR" sz="36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 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проведення Конкурсів підручників потребує подальшої трансформації, застосування сучасних принципів відбору навчальної літератури, що унеможливлять «ручне керування» конкурсом та зменшать до мінімуму </a:t>
            </a:r>
            <a:r>
              <a:rPr lang="uk-UA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</a:t>
            </a: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єктивність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оцінювання </a:t>
            </a:r>
            <a:r>
              <a:rPr lang="uk-UA" sz="3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проєктів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підручників. 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169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9321CE7-7A1B-4B8B-B0F8-4B5A5321FB63}"/>
              </a:ext>
            </a:extLst>
          </p:cNvPr>
          <p:cNvSpPr txBox="1"/>
          <p:nvPr/>
        </p:nvSpPr>
        <p:spPr>
          <a:xfrm>
            <a:off x="595382" y="779489"/>
            <a:ext cx="109276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Конкурсу </a:t>
            </a:r>
            <a:r>
              <a:rPr lang="uk-UA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проєктів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підручників 4 класу НУШ – правила гри залишаються незмінними. Система оцінювання цілісного циклу навчання 3-4 клас повинна бути незмінною. Всі нормативні документи МОН щодо Конкурсу є актуальними.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Оголошення Конкурсу відбудеться найближчим часом.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відбудеться з 1 вересня до кінця 2020 року.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Новацією Конкурсу буде введення автоматичного модулю «Експертиза», що зведе до мінімуму можливість </a:t>
            </a:r>
            <a:r>
              <a:rPr lang="uk-UA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єктивного втручання. </a:t>
            </a:r>
          </a:p>
        </p:txBody>
      </p:sp>
    </p:spTree>
    <p:extLst>
      <p:ext uri="{BB962C8B-B14F-4D97-AF65-F5344CB8AC3E}">
        <p14:creationId xmlns:p14="http://schemas.microsoft.com/office/powerpoint/2010/main" val="3808059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xmlns="" id="{BE8F82B4-4E5A-4F0E-A6F1-98E834699536}"/>
              </a:ext>
            </a:extLst>
          </p:cNvPr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кутник 2">
            <a:extLst>
              <a:ext uri="{FF2B5EF4-FFF2-40B4-BE49-F238E27FC236}">
                <a16:creationId xmlns:a16="http://schemas.microsoft.com/office/drawing/2014/main" xmlns="" id="{D6444567-20CD-496C-8D94-F97E3A9E4D6C}"/>
              </a:ext>
            </a:extLst>
          </p:cNvPr>
          <p:cNvSpPr/>
          <p:nvPr/>
        </p:nvSpPr>
        <p:spPr>
          <a:xfrm>
            <a:off x="451556" y="528935"/>
            <a:ext cx="11288888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Новації для Конкурсних процедур 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проєктів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підручників </a:t>
            </a:r>
          </a:p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5-6 класів НУШ</a:t>
            </a:r>
          </a:p>
          <a:p>
            <a:pPr algn="ctr"/>
            <a:endParaRPr lang="uk-UA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Окремий етап – конкурс авторських концепцій підручників і навчально-методичних комплексів.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Перший етап експертизи – тільки науково-методична експертиза видань.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Другий етап експертизи – психолого-педагогічна,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антидискримінаційна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дизайнерська, мовної культури (новий тип експертизи).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Повна автоматизація всіх процесів конкурсного відбору, де це можливо – подання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проєктів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шифрування та дешифрування, розподіл між експертами, підрахунок балів та рейтингів, замовлення підручників тощо.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нових Критеріїв оцінювання підручників із врахуванням сучасних наукових досліджень, специфіки кожного предмету окремо та специфіки інтегрованих курсів, уведення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кваліметричних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показників тощо.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Персональна відповідальність експерта за зміст та якість експертизи.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904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xmlns="" id="{27FA9442-6ACF-4FEA-9E6F-ED62FE66E458}"/>
              </a:ext>
            </a:extLst>
          </p:cNvPr>
          <p:cNvSpPr/>
          <p:nvPr/>
        </p:nvSpPr>
        <p:spPr>
          <a:xfrm>
            <a:off x="701040" y="587038"/>
            <a:ext cx="10789920" cy="5503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Творимо Нову українську освіту разом!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Шановні колеги!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Запрошуємо Вас до створення Нового українського підручника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для Нової української школи!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Ми шукаємо найкращих експертів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– науковців, викладачів, вчителів, представників експертних установ та профільних громадських організацій для здійснення амбітних цілей трансформації освітньої системи. Від УІРО – цікаве професійне спілкування, система навчання, сертифікації та підвищення рівня професійних </a:t>
            </a:r>
            <a:r>
              <a:rPr kumimoji="0" lang="uk-UA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компетентностей</a:t>
            </a: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</a:t>
            </a:r>
          </a:p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Перша онлайн школа стартує вже в червні!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82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xmlns="" id="{517B42BD-5DFE-4D1A-95D2-9A5BFC50C67A}"/>
              </a:ext>
            </a:extLst>
          </p:cNvPr>
          <p:cNvSpPr/>
          <p:nvPr/>
        </p:nvSpPr>
        <p:spPr>
          <a:xfrm>
            <a:off x="711200" y="1028343"/>
            <a:ext cx="10769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Системні зміни не відбуваються раптово – </a:t>
            </a:r>
          </a:p>
          <a:p>
            <a:pPr algn="ctr"/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ними необхідно наполегливо працювати, постійно вдосконалюючи механізми. </a:t>
            </a:r>
          </a:p>
          <a:p>
            <a:pPr algn="ctr"/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 процес не закінчується ніколи, оскільки світ не стоїть на  місці, а постійно змінюється.</a:t>
            </a:r>
          </a:p>
          <a:p>
            <a:pPr algn="ctr"/>
            <a:r>
              <a:rPr lang="uk-UA" sz="36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наполегливо працюємо над новим українським підручником для </a:t>
            </a:r>
          </a:p>
          <a:p>
            <a:pPr algn="ctr"/>
            <a:r>
              <a:rPr lang="uk-UA" sz="36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Нової Української Школи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uk-U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7943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444EF78-4C31-4CE2-A50F-9B63A42C051F}"/>
              </a:ext>
            </a:extLst>
          </p:cNvPr>
          <p:cNvSpPr txBox="1"/>
          <p:nvPr/>
        </p:nvSpPr>
        <p:spPr>
          <a:xfrm>
            <a:off x="745999" y="878097"/>
            <a:ext cx="108568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УІРО є сучасною експертною установою МОН, креативним організаційно-аналітичним центром, де акумулюються новітні ідеї та реалізуються системні освітянські 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проєкти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l-GR" sz="32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</a:t>
            </a:r>
            <a:r>
              <a:rPr lang="el-G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з найактуальніших завдань інституту є  створення якісних шкільних підручників нового типу для здійснення інноваційних освітніх завдань Нової української школи. 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5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099B07-F285-4DF7-9892-D5120D34AE36}"/>
              </a:ext>
            </a:extLst>
          </p:cNvPr>
          <p:cNvSpPr txBox="1"/>
          <p:nvPr/>
        </p:nvSpPr>
        <p:spPr>
          <a:xfrm>
            <a:off x="691642" y="671768"/>
            <a:ext cx="1084919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32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УІРО проводить комплексний аналіз сучасних українських підручників з точки зору науковості змісту, методології, логіки побудови освітянської траєкторії, відповідності очікуваним результатам діяльності, психологічних особливостей, дискурсивних характеристик, мовної культури, редакційної підготовки, структури,  візуальних якостей тощо. </a:t>
            </a:r>
          </a:p>
          <a:p>
            <a:pPr algn="just"/>
            <a:endParaRPr lang="uk-UA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l-GR" sz="3200" b="1" dirty="0">
                <a:solidFill>
                  <a:srgbClr val="0E4E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ͻ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аналітичних досліджень залучаються науковці, викладачі закладів вищої освіти, студенти, вчителі, експерти з усієї України. </a:t>
            </a:r>
          </a:p>
        </p:txBody>
      </p:sp>
    </p:spTree>
    <p:extLst>
      <p:ext uri="{BB962C8B-B14F-4D97-AF65-F5344CB8AC3E}">
        <p14:creationId xmlns:p14="http://schemas.microsoft.com/office/powerpoint/2010/main" val="1120395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xmlns="" id="{40C7F2A6-94E2-40C8-BF9F-EBF325D66BC8}"/>
              </a:ext>
            </a:extLst>
          </p:cNvPr>
          <p:cNvSpPr/>
          <p:nvPr/>
        </p:nvSpPr>
        <p:spPr>
          <a:xfrm>
            <a:off x="509665" y="25360"/>
            <a:ext cx="11512445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багатьох складових  підручників НУШ  </a:t>
            </a:r>
          </a:p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встановив ряд типових характерних недоліків:</a:t>
            </a:r>
          </a:p>
          <a:p>
            <a:pPr algn="ctr"/>
            <a:endParaRPr lang="ru-RU" sz="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невідповідність Державному стандарту початкової освіти та Типовій освітній програмі;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невідповідність матеріалу принципам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компетентністного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навчання; 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застарілий контент, що віддзеркалює наукові парадигми минулого;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наступності авторської методологічної лінії  у певних циклах навчання,  що призводить до дисонансу;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недостовірність інформації, фактологічні помилки;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порушення структурування  матеріалу - порушення логіки формування понять;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«менторські», нецікаві для учнів тексти, що не сприяють діалогу та розвитку критичного мислення;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орфографічні, стилістичні помилки; невідповідність складності тексту віковим особливостям дітей;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нецілісна, несучасна візуальна стилістика;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гендерна поляризація. </a:t>
            </a:r>
          </a:p>
        </p:txBody>
      </p:sp>
    </p:spTree>
    <p:extLst>
      <p:ext uri="{BB962C8B-B14F-4D97-AF65-F5344CB8AC3E}">
        <p14:creationId xmlns:p14="http://schemas.microsoft.com/office/powerpoint/2010/main" val="117619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xmlns="" id="{90232349-3834-40D7-952D-B4270C8A24D5}"/>
              </a:ext>
            </a:extLst>
          </p:cNvPr>
          <p:cNvSpPr/>
          <p:nvPr/>
        </p:nvSpPr>
        <p:spPr>
          <a:xfrm>
            <a:off x="711200" y="428178"/>
            <a:ext cx="1095022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Деякі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приклади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недоліків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підручниках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Порушення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вимоги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використання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переважно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простих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речень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доцільність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обраних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конструкцій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речень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для </a:t>
            </a:r>
            <a:r>
              <a:rPr kumimoji="0" lang="ru-RU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розуміння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тексту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підручниках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для 1-2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класу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трапляються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задовгі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речення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понад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15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слів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заскладні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конструкції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«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недитячий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сухий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текст: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Я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досліджую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світ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Підручник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для 2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класу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закладів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загальної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середньої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освіти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«У другому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помандруєте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далі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сторінками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підручника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щоб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зрозуміти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себе й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інших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людей,дізнатися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більше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про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свій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рідний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край і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Україну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потоваришувати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представниками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різних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народів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світу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та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захопитися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неймовірними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винаходами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й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досягненням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людства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.» (34 слова)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«Ви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оціните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громадянські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права та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обов’язки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людини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внесок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українців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у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світові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досягнення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усвідомите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необхідність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злагодженого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співжиття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і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співпраці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людей,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осягнете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історію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та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державні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символи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України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.» (25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слів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441622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BA740A-236A-4B28-A479-A0E7AA586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логіки між постановкою </a:t>
            </a:r>
            <a:r>
              <a:rPr lang="uk-UA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проблемного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питання та поясненням.</a:t>
            </a:r>
            <a:b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Некоректне формулювання питання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CBAEF0FC-E608-498F-9867-EB4196FEF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2249486"/>
            <a:ext cx="4878391" cy="823912"/>
          </a:xfrm>
        </p:spPr>
        <p:txBody>
          <a:bodyPr>
            <a:normAutofit fontScale="85000" lnSpcReduction="10000"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Чому  жовтіє листя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немає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xmlns="" id="{B2B186C9-E01C-4930-8531-498D2B3409D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41411" y="3428999"/>
            <a:ext cx="4738528" cy="3087547"/>
          </a:xfrm>
          <a:prstGeom prst="rect">
            <a:avLst/>
          </a:prstGeom>
        </p:spPr>
      </p:pic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xmlns="" id="{26E901E5-43F2-4E31-B251-63085D55B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808" y="2249486"/>
            <a:ext cx="4646602" cy="823912"/>
          </a:xfrm>
        </p:spPr>
        <p:txBody>
          <a:bodyPr>
            <a:normAutofit fontScale="85000" lnSpcReduction="10000"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 –це </a:t>
            </a:r>
            <a:r>
              <a:rPr lang="uk-UA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диплодок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наприклад. </a:t>
            </a:r>
            <a:r>
              <a:rPr lang="uk-UA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Коректно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який динозавр найбільший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Місце для вмісту 7">
            <a:extLst>
              <a:ext uri="{FF2B5EF4-FFF2-40B4-BE49-F238E27FC236}">
                <a16:creationId xmlns:a16="http://schemas.microsoft.com/office/drawing/2014/main" xmlns="" id="{ADDA78B2-AA78-4E7B-B0F3-02CA285DE08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583680" y="3428998"/>
            <a:ext cx="4463730" cy="308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39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EA7D50-154F-4DC7-8B87-3C4D2705A318}"/>
              </a:ext>
            </a:extLst>
          </p:cNvPr>
          <p:cNvSpPr txBox="1"/>
          <p:nvPr/>
        </p:nvSpPr>
        <p:spPr>
          <a:xfrm>
            <a:off x="557213" y="3600450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B57E690-F827-4159-9674-E26DB2397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44" y="1125415"/>
            <a:ext cx="4927336" cy="35351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C3F8D24-C014-483F-963C-E59D430E8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011" y="1125415"/>
            <a:ext cx="5780776" cy="35351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A39E256-E77C-4A6C-AC0B-652CB2569689}"/>
              </a:ext>
            </a:extLst>
          </p:cNvPr>
          <p:cNvSpPr txBox="1"/>
          <p:nvPr/>
        </p:nvSpPr>
        <p:spPr>
          <a:xfrm>
            <a:off x="1944671" y="305322"/>
            <a:ext cx="7449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Неправильні назви в підручниках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CC5F94-CF09-420B-AEA2-DF07EE0EF5AB}"/>
              </a:ext>
            </a:extLst>
          </p:cNvPr>
          <p:cNvSpPr txBox="1"/>
          <p:nvPr/>
        </p:nvSpPr>
        <p:spPr>
          <a:xfrm>
            <a:off x="557213" y="5270920"/>
            <a:ext cx="113751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«Я досліджую світ», 2 клас                             «Українська мова», 2 клас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Замість сорокопуда – журавель сірий.         На малюнку не чайка, а мартин.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Подано хибне народне уявлення, але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                                                не наукове.                           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647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0E8280-4573-4989-9E69-F8EE12D7A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619127"/>
            <a:ext cx="9906000" cy="82391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 кількість русизмів в підручниках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xmlns="" id="{F804B14A-BAF9-4642-83A8-C31A2B154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3488" y="1855456"/>
            <a:ext cx="4649783" cy="823912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</a:rPr>
              <a:t>   Правильно – павиче око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Місце для вмісту 8">
            <a:extLst>
              <a:ext uri="{FF2B5EF4-FFF2-40B4-BE49-F238E27FC236}">
                <a16:creationId xmlns:a16="http://schemas.microsoft.com/office/drawing/2014/main" xmlns="" id="{47A9A079-1938-4832-A75B-4AC8B2DA13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55714" y="2970038"/>
            <a:ext cx="4345891" cy="2733388"/>
          </a:xfrm>
          <a:prstGeom prst="rect">
            <a:avLst/>
          </a:prstGeom>
        </p:spPr>
      </p:pic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xmlns="" id="{433F1C91-B495-42C0-BEC9-9E63B22EE0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809" y="1855456"/>
            <a:ext cx="4646602" cy="823912"/>
          </a:xfrm>
        </p:spPr>
        <p:txBody>
          <a:bodyPr/>
          <a:lstStyle/>
          <a:p>
            <a:r>
              <a:rPr lang="uk-UA" b="1" dirty="0">
                <a:solidFill>
                  <a:schemeClr val="bg1"/>
                </a:solidFill>
              </a:rPr>
              <a:t>  Правильно - серпокрилець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Місце для вмісту 9">
            <a:extLst>
              <a:ext uri="{FF2B5EF4-FFF2-40B4-BE49-F238E27FC236}">
                <a16:creationId xmlns:a16="http://schemas.microsoft.com/office/drawing/2014/main" xmlns="" id="{328716F4-4248-4422-AC5C-6ED0C5AC311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600875" y="3009532"/>
            <a:ext cx="4332231" cy="27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56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43BCD4D4-0FCB-418E-9D58-033B2DB415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BC3E363D-4793-4E9B-88F5-58007346CF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AA3F2319-3466-4D84-ABE4-77BC773F35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1EBE068-BDBF-477D-AA5B-AE8B537B0F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63"/>
          <a:stretch/>
        </p:blipFill>
        <p:spPr>
          <a:xfrm>
            <a:off x="1264356" y="1395829"/>
            <a:ext cx="9368783" cy="5087422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F2A1CA3-CF3B-43F5-9156-32E91B662680}"/>
              </a:ext>
            </a:extLst>
          </p:cNvPr>
          <p:cNvSpPr txBox="1"/>
          <p:nvPr/>
        </p:nvSpPr>
        <p:spPr>
          <a:xfrm>
            <a:off x="1411608" y="374749"/>
            <a:ext cx="9368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Застарілий візуальний дискурс підручників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982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хема">
  <a:themeElements>
    <a:clrScheme name="Схема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Схема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хема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ppt/theme/theme2.xml><?xml version="1.0" encoding="utf-8"?>
<a:theme xmlns:a="http://schemas.openxmlformats.org/drawingml/2006/main" name="1_Схема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3412</TotalTime>
  <Words>845</Words>
  <Application>Microsoft Office PowerPoint</Application>
  <PresentationFormat>Произвольный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Схема</vt:lpstr>
      <vt:lpstr>1_Схема</vt:lpstr>
      <vt:lpstr>ПІДРУЧНИКИ: Логіка трансформацій </vt:lpstr>
      <vt:lpstr>Презентация PowerPoint</vt:lpstr>
      <vt:lpstr>Презентация PowerPoint</vt:lpstr>
      <vt:lpstr>Презентация PowerPoint</vt:lpstr>
      <vt:lpstr>Презентация PowerPoint</vt:lpstr>
      <vt:lpstr>Відсутність логіки між постановкою проблемного питання та поясненням. Некоректне формулювання питання</vt:lpstr>
      <vt:lpstr>Презентация PowerPoint</vt:lpstr>
      <vt:lpstr>Велика кількість русизмів в підручниках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ПІДРУЧНИКИ : Логіка трансформацій</dc:title>
  <dc:creator>Tat X</dc:creator>
  <cp:lastModifiedBy>Admin</cp:lastModifiedBy>
  <cp:revision>18</cp:revision>
  <dcterms:created xsi:type="dcterms:W3CDTF">2020-04-08T13:38:57Z</dcterms:created>
  <dcterms:modified xsi:type="dcterms:W3CDTF">2020-05-17T13:35:12Z</dcterms:modified>
</cp:coreProperties>
</file>