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0"/>
  </p:notesMasterIdLst>
  <p:sldIdLst>
    <p:sldId id="257" r:id="rId2"/>
    <p:sldId id="259" r:id="rId3"/>
    <p:sldId id="260" r:id="rId4"/>
    <p:sldId id="261" r:id="rId5"/>
    <p:sldId id="264" r:id="rId6"/>
    <p:sldId id="258" r:id="rId7"/>
    <p:sldId id="266" r:id="rId8"/>
    <p:sldId id="265" r:id="rId9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20014" autoAdjust="0"/>
    <p:restoredTop sz="94660"/>
  </p:normalViewPr>
  <p:slideViewPr>
    <p:cSldViewPr snapToGrid="0">
      <p:cViewPr varScale="1">
        <p:scale>
          <a:sx n="92" d="100"/>
          <a:sy n="92" d="100"/>
        </p:scale>
        <p:origin x="113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57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4104AD-BCE1-4A41-B08C-128D53D0807A}" type="datetimeFigureOut">
              <a:rPr lang="uk-UA" smtClean="0"/>
              <a:t>29.11.2020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7F0BCA-B597-42D7-9D22-894E45B555C8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807100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9" name="Пі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uk-UA" smtClean="0"/>
              <a:t>Зразок підзаголовка</a:t>
            </a:r>
            <a:endParaRPr kumimoji="0" lang="en-US"/>
          </a:p>
        </p:txBody>
      </p:sp>
      <p:sp>
        <p:nvSpPr>
          <p:cNvPr id="28" name="Місце для дати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5586B75A-687E-405C-8A0B-8D00578BA2C3}" type="datetimeFigureOut">
              <a:rPr lang="en-US" smtClean="0">
                <a:solidFill>
                  <a:srgbClr val="464646"/>
                </a:solidFill>
              </a:rPr>
              <a:pPr/>
              <a:t>11/29/2020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17" name="Місце для нижнього колонтитула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29" name="Місце для номера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4FAB73BC-B049-4115-A692-8D63A059BFB8}" type="slidenum">
              <a:rPr lang="en-US" smtClean="0">
                <a:solidFill>
                  <a:srgbClr val="464646"/>
                </a:solidFill>
              </a:rPr>
              <a:pPr/>
              <a:t>‹№›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21" name="Прямокут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33" name="Прямокут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22" name="Прямокут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32" name="Прямокут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92386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E5243-F52A-4D37-9694-EB26C6C31910}" type="datetimeFigureOut">
              <a:rPr lang="en-US" smtClean="0">
                <a:solidFill>
                  <a:srgbClr val="464646"/>
                </a:solidFill>
              </a:rPr>
              <a:pPr/>
              <a:t>11/29/2020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srgbClr val="464646"/>
                </a:solidFill>
              </a:rPr>
              <a:pPr/>
              <a:t>‹№›</a:t>
            </a:fld>
            <a:endParaRPr lang="en-US" dirty="0">
              <a:solidFill>
                <a:srgbClr val="46464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70727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7B6E1-634A-48DC-9E8B-D894023267EF}" type="datetimeFigureOut">
              <a:rPr lang="en-US" smtClean="0">
                <a:solidFill>
                  <a:srgbClr val="464646"/>
                </a:solidFill>
              </a:rPr>
              <a:pPr/>
              <a:t>11/29/2020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srgbClr val="464646"/>
                </a:solidFill>
              </a:rPr>
              <a:pPr/>
              <a:t>‹№›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7" name="Пряма сполучна ліні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Рівнобедрений трикут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ряма сполучна ліні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67380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D3E9E-A95C-48F2-B4BF-A71542E0BE9A}" type="datetimeFigureOut">
              <a:rPr lang="en-US" smtClean="0">
                <a:solidFill>
                  <a:srgbClr val="464646"/>
                </a:solidFill>
              </a:rPr>
              <a:pPr/>
              <a:t>11/29/2020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srgbClr val="464646"/>
                </a:solidFill>
              </a:rPr>
              <a:pPr/>
              <a:t>‹№›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8" name="Місце для вмісту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6786419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озділу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5586B75A-687E-405C-8A0B-8D00578BA2C3}" type="datetimeFigureOut">
              <a:rPr lang="en-US" smtClean="0">
                <a:solidFill>
                  <a:srgbClr val="DEF5FA"/>
                </a:solidFill>
              </a:rPr>
              <a:pPr/>
              <a:t>11/29/2020</a:t>
            </a:fld>
            <a:endParaRPr lang="en-US" dirty="0">
              <a:solidFill>
                <a:srgbClr val="DEF5FA"/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 dirty="0">
              <a:solidFill>
                <a:srgbClr val="DEF5FA"/>
              </a:solidFill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4FAB73BC-B049-4115-A692-8D63A059BFB8}" type="slidenum">
              <a:rPr lang="en-US" smtClean="0">
                <a:solidFill>
                  <a:srgbClr val="DEF5FA"/>
                </a:solidFill>
              </a:rPr>
              <a:pPr/>
              <a:t>‹№›</a:t>
            </a:fld>
            <a:endParaRPr lang="en-US" dirty="0">
              <a:solidFill>
                <a:srgbClr val="DEF5FA"/>
              </a:solidFill>
            </a:endParaRPr>
          </a:p>
        </p:txBody>
      </p:sp>
      <p:sp>
        <p:nvSpPr>
          <p:cNvPr id="7" name="Прямокут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Прямокут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81126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952B5-7A2F-4CC8-B7CE-9234E21C2837}" type="datetimeFigureOut">
              <a:rPr lang="en-US" smtClean="0">
                <a:solidFill>
                  <a:srgbClr val="464646"/>
                </a:solidFill>
              </a:rPr>
              <a:pPr/>
              <a:t>11/29/2020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srgbClr val="464646"/>
                </a:solidFill>
              </a:rPr>
              <a:pPr/>
              <a:t>‹№›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9" name="Місце для вмісту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11" name="Місце для вмісту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448919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DA07A-9201-4B4B-BAF2-015AFA30F520}" type="datetimeFigureOut">
              <a:rPr lang="en-US" smtClean="0">
                <a:solidFill>
                  <a:srgbClr val="464646"/>
                </a:solidFill>
              </a:rPr>
              <a:pPr/>
              <a:t>11/29/2020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srgbClr val="464646"/>
                </a:solidFill>
              </a:rPr>
              <a:pPr/>
              <a:t>‹№›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11" name="Місце для вмісту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13" name="Місце для вмісту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460832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7E00A-486F-4252-8B1D-E32645521F49}" type="datetimeFigureOut">
              <a:rPr lang="en-US" smtClean="0">
                <a:solidFill>
                  <a:srgbClr val="464646"/>
                </a:solidFill>
              </a:rPr>
              <a:pPr/>
              <a:t>11/29/2020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srgbClr val="464646"/>
                </a:solidFill>
              </a:rPr>
              <a:pPr/>
              <a:t>‹№›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6" name="Рівнобедрений трикут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4958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F5F92-E675-4B36-9A60-69A962A68675}" type="datetimeFigureOut">
              <a:rPr lang="en-US" smtClean="0">
                <a:solidFill>
                  <a:srgbClr val="464646"/>
                </a:solidFill>
              </a:rPr>
              <a:pPr/>
              <a:t>11/29/2020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srgbClr val="464646"/>
                </a:solidFill>
              </a:rPr>
              <a:pPr/>
              <a:t>‹№›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5" name="Пряма сполучна ліні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Рівнобедрений трикут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01126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E2C9B-5FA2-460D-9BE7-B0812FC2A6FF}" type="datetimeFigureOut">
              <a:rPr lang="en-US" smtClean="0">
                <a:solidFill>
                  <a:srgbClr val="464646"/>
                </a:solidFill>
              </a:rPr>
              <a:pPr/>
              <a:t>11/29/2020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srgbClr val="464646"/>
                </a:solidFill>
              </a:rPr>
              <a:pPr/>
              <a:t>‹№›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8" name="Пряма сполучна ліні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Пряма сполучна ліні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Рівнобедрений трикут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Місце для вмісту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9684807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Зображення з підписом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uk-UA" smtClean="0"/>
              <a:t>Клацніть піктограму, щоб додати зображення</a:t>
            </a:r>
            <a:endParaRPr kumimoji="0" lang="en-US" dirty="0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srgbClr val="DEF5FA"/>
                </a:solidFill>
              </a:rPr>
              <a:pPr/>
              <a:t>11/29/2020</a:t>
            </a:fld>
            <a:endParaRPr lang="en-US" dirty="0">
              <a:solidFill>
                <a:srgbClr val="DEF5FA"/>
              </a:solidFill>
            </a:endParaRPr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EF5FA"/>
              </a:solidFill>
            </a:endParaRPr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srgbClr val="DEF5FA"/>
                </a:solidFill>
              </a:rPr>
              <a:pPr/>
              <a:t>‹№›</a:t>
            </a:fld>
            <a:endParaRPr lang="en-US" dirty="0">
              <a:solidFill>
                <a:srgbClr val="DEF5FA"/>
              </a:solidFill>
            </a:endParaRPr>
          </a:p>
        </p:txBody>
      </p:sp>
      <p:sp>
        <p:nvSpPr>
          <p:cNvPr id="8" name="Пряма сполучна ліні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Рівнобедрений трикут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кут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483079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Місце для заголовка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13" name="Місце для тексту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uk-UA" smtClean="0"/>
              <a:t>Зразок тексту</a:t>
            </a:r>
          </a:p>
          <a:p>
            <a:pPr lvl="1" eaLnBrk="1" latinLnBrk="0" hangingPunct="1"/>
            <a:r>
              <a:rPr kumimoji="0" lang="uk-UA" smtClean="0"/>
              <a:t>Другий рівень</a:t>
            </a:r>
          </a:p>
          <a:p>
            <a:pPr lvl="2" eaLnBrk="1" latinLnBrk="0" hangingPunct="1"/>
            <a:r>
              <a:rPr kumimoji="0" lang="uk-UA" smtClean="0"/>
              <a:t>Третій рівень</a:t>
            </a:r>
          </a:p>
          <a:p>
            <a:pPr lvl="3" eaLnBrk="1" latinLnBrk="0" hangingPunct="1"/>
            <a:r>
              <a:rPr kumimoji="0" lang="uk-UA" smtClean="0"/>
              <a:t>Четвертий рівень</a:t>
            </a:r>
          </a:p>
          <a:p>
            <a:pPr lvl="4" eaLnBrk="1" latinLnBrk="0" hangingPunct="1"/>
            <a:r>
              <a:rPr kumimoji="0" lang="uk-UA" smtClean="0"/>
              <a:t>П'ятий рівень</a:t>
            </a:r>
            <a:endParaRPr kumimoji="0" lang="en-US"/>
          </a:p>
        </p:txBody>
      </p:sp>
      <p:sp>
        <p:nvSpPr>
          <p:cNvPr id="14" name="Місце для дати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defTabSz="457200"/>
            <a:fld id="{5586B75A-687E-405C-8A0B-8D00578BA2C3}" type="datetimeFigureOut">
              <a:rPr lang="en-US" smtClean="0">
                <a:solidFill>
                  <a:srgbClr val="464646"/>
                </a:solidFill>
              </a:rPr>
              <a:pPr defTabSz="457200"/>
              <a:t>11/29/2020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defTabSz="457200"/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23" name="Місце для номера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defTabSz="457200"/>
            <a:fld id="{4FAB73BC-B049-4115-A692-8D63A059BFB8}" type="slidenum">
              <a:rPr lang="en-US" smtClean="0">
                <a:solidFill>
                  <a:srgbClr val="464646"/>
                </a:solidFill>
              </a:rPr>
              <a:pPr defTabSz="457200"/>
              <a:t>‹№›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28" name="Пряма сполучна ліні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29" name="Пряма сполучна ліні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Рівнобедрений трикут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2242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scratch.mit.edu/projects/455985018/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Умови</a:t>
            </a:r>
            <a:endParaRPr lang="uk-UA" dirty="0"/>
          </a:p>
        </p:txBody>
      </p:sp>
      <p:sp>
        <p:nvSpPr>
          <p:cNvPr id="5" name="Підзаголовок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 err="1"/>
              <a:t>Використання</a:t>
            </a:r>
            <a:r>
              <a:rPr lang="ru-RU" dirty="0"/>
              <a:t> </a:t>
            </a:r>
            <a:r>
              <a:rPr lang="ru-RU" dirty="0" err="1"/>
              <a:t>логічних</a:t>
            </a:r>
            <a:r>
              <a:rPr lang="ru-RU" dirty="0"/>
              <a:t> </a:t>
            </a:r>
            <a:r>
              <a:rPr lang="ru-RU" dirty="0" err="1"/>
              <a:t>висловлювань</a:t>
            </a:r>
            <a:r>
              <a:rPr lang="ru-RU" dirty="0"/>
              <a:t> з «</a:t>
            </a:r>
            <a:r>
              <a:rPr lang="ru-RU" dirty="0" err="1"/>
              <a:t>якщо</a:t>
            </a:r>
            <a:r>
              <a:rPr lang="ru-RU" dirty="0"/>
              <a:t> - то...» </a:t>
            </a:r>
            <a:endParaRPr lang="uk-UA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697" b="11363"/>
          <a:stretch/>
        </p:blipFill>
        <p:spPr>
          <a:xfrm>
            <a:off x="1956954" y="122550"/>
            <a:ext cx="5382491" cy="3441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6644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altLang="uk-UA" dirty="0" smtClean="0"/>
              <a:t>Умова 			Розгалуження</a:t>
            </a:r>
          </a:p>
        </p:txBody>
      </p:sp>
      <p:sp>
        <p:nvSpPr>
          <p:cNvPr id="25603" name="Місце для вмісту 2"/>
          <p:cNvSpPr>
            <a:spLocks noGrp="1"/>
          </p:cNvSpPr>
          <p:nvPr>
            <p:ph sz="quarter" idx="1"/>
          </p:nvPr>
        </p:nvSpPr>
        <p:spPr>
          <a:xfrm>
            <a:off x="685800" y="1447800"/>
            <a:ext cx="8229600" cy="4572000"/>
          </a:xfrm>
        </p:spPr>
        <p:txBody>
          <a:bodyPr/>
          <a:lstStyle/>
          <a:p>
            <a:r>
              <a:rPr lang="uk-UA" altLang="uk-UA" smtClean="0"/>
              <a:t>Ситуація, коли залежно від того, чи справджується </a:t>
            </a:r>
            <a:r>
              <a:rPr lang="uk-UA" altLang="uk-UA" b="1" i="1" smtClean="0"/>
              <a:t>умова</a:t>
            </a:r>
            <a:r>
              <a:rPr lang="uk-UA" altLang="uk-UA" smtClean="0"/>
              <a:t>, треба виконувати </a:t>
            </a:r>
            <a:r>
              <a:rPr lang="uk-UA" altLang="uk-UA" b="1" smtClean="0"/>
              <a:t>різні дії</a:t>
            </a:r>
          </a:p>
        </p:txBody>
      </p:sp>
      <p:grpSp>
        <p:nvGrpSpPr>
          <p:cNvPr id="25604" name="Групувати 30"/>
          <p:cNvGrpSpPr>
            <a:grpSpLocks/>
          </p:cNvGrpSpPr>
          <p:nvPr/>
        </p:nvGrpSpPr>
        <p:grpSpPr bwMode="auto">
          <a:xfrm>
            <a:off x="6934200" y="2667000"/>
            <a:ext cx="1676400" cy="3290888"/>
            <a:chOff x="6781800" y="2514600"/>
            <a:chExt cx="2057400" cy="4038600"/>
          </a:xfrm>
        </p:grpSpPr>
        <p:sp>
          <p:nvSpPr>
            <p:cNvPr id="30" name="Округлений прямокутник 29"/>
            <p:cNvSpPr/>
            <p:nvPr/>
          </p:nvSpPr>
          <p:spPr>
            <a:xfrm>
              <a:off x="6781800" y="2514600"/>
              <a:ext cx="2057400" cy="4038600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uk-UA"/>
            </a:p>
          </p:txBody>
        </p:sp>
        <p:sp>
          <p:nvSpPr>
            <p:cNvPr id="28" name="Овал 27"/>
            <p:cNvSpPr/>
            <p:nvPr/>
          </p:nvSpPr>
          <p:spPr>
            <a:xfrm>
              <a:off x="6857784" y="2666559"/>
              <a:ext cx="1905433" cy="1905331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uk-UA"/>
            </a:p>
          </p:txBody>
        </p:sp>
        <p:sp>
          <p:nvSpPr>
            <p:cNvPr id="29" name="Овал 28"/>
            <p:cNvSpPr/>
            <p:nvPr/>
          </p:nvSpPr>
          <p:spPr>
            <a:xfrm>
              <a:off x="6857784" y="4571889"/>
              <a:ext cx="1905433" cy="1905331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uk-UA"/>
            </a:p>
          </p:txBody>
        </p:sp>
        <p:pic>
          <p:nvPicPr>
            <p:cNvPr id="25619" name="Picture 3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34200" y="2819400"/>
              <a:ext cx="1845098" cy="3609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6" name="Блок-схема: рішення 5"/>
          <p:cNvSpPr/>
          <p:nvPr/>
        </p:nvSpPr>
        <p:spPr>
          <a:xfrm>
            <a:off x="1828800" y="2895600"/>
            <a:ext cx="3048000" cy="1219200"/>
          </a:xfrm>
          <a:prstGeom prst="flowChartDecision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uk-UA" dirty="0"/>
              <a:t>Сигнал світлофора зелений?</a:t>
            </a:r>
          </a:p>
        </p:txBody>
      </p:sp>
      <p:sp>
        <p:nvSpPr>
          <p:cNvPr id="7" name="Прямокутник 6"/>
          <p:cNvSpPr/>
          <p:nvPr/>
        </p:nvSpPr>
        <p:spPr>
          <a:xfrm>
            <a:off x="533400" y="4572000"/>
            <a:ext cx="1905000" cy="1066800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uk-UA" dirty="0"/>
              <a:t>Переходити вулицю заборонено</a:t>
            </a:r>
          </a:p>
        </p:txBody>
      </p:sp>
      <p:sp>
        <p:nvSpPr>
          <p:cNvPr id="8" name="Прямокутник 7"/>
          <p:cNvSpPr/>
          <p:nvPr/>
        </p:nvSpPr>
        <p:spPr>
          <a:xfrm>
            <a:off x="4191000" y="4495800"/>
            <a:ext cx="1905000" cy="1066800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uk-UA" dirty="0"/>
              <a:t>Переходити вулицю дозволено</a:t>
            </a:r>
          </a:p>
        </p:txBody>
      </p:sp>
      <p:cxnSp>
        <p:nvCxnSpPr>
          <p:cNvPr id="10" name="Shape 9"/>
          <p:cNvCxnSpPr>
            <a:stCxn id="6" idx="3"/>
            <a:endCxn id="8" idx="0"/>
          </p:cNvCxnSpPr>
          <p:nvPr/>
        </p:nvCxnSpPr>
        <p:spPr>
          <a:xfrm>
            <a:off x="4876800" y="3505200"/>
            <a:ext cx="266700" cy="990600"/>
          </a:xfrm>
          <a:prstGeom prst="bentConnector2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hape 11"/>
          <p:cNvCxnSpPr>
            <a:stCxn id="6" idx="1"/>
            <a:endCxn id="7" idx="0"/>
          </p:cNvCxnSpPr>
          <p:nvPr/>
        </p:nvCxnSpPr>
        <p:spPr>
          <a:xfrm rot="10800000" flipV="1">
            <a:off x="1485900" y="3505200"/>
            <a:ext cx="342900" cy="1066800"/>
          </a:xfrm>
          <a:prstGeom prst="bentConnector2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hape 13"/>
          <p:cNvCxnSpPr>
            <a:stCxn id="7" idx="2"/>
          </p:cNvCxnSpPr>
          <p:nvPr/>
        </p:nvCxnSpPr>
        <p:spPr>
          <a:xfrm rot="16200000" flipH="1">
            <a:off x="2228850" y="4895850"/>
            <a:ext cx="304800" cy="1790700"/>
          </a:xfrm>
          <a:prstGeom prst="bentConnector2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hape 16"/>
          <p:cNvCxnSpPr>
            <a:stCxn id="8" idx="2"/>
          </p:cNvCxnSpPr>
          <p:nvPr/>
        </p:nvCxnSpPr>
        <p:spPr>
          <a:xfrm rot="5400000">
            <a:off x="4019550" y="4819650"/>
            <a:ext cx="381000" cy="1866900"/>
          </a:xfrm>
          <a:prstGeom prst="bentConnector2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 зі стрілкою 18"/>
          <p:cNvCxnSpPr/>
          <p:nvPr/>
        </p:nvCxnSpPr>
        <p:spPr>
          <a:xfrm>
            <a:off x="3276600" y="5943600"/>
            <a:ext cx="0" cy="5334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 зі стрілкою 19"/>
          <p:cNvCxnSpPr>
            <a:endCxn id="6" idx="0"/>
          </p:cNvCxnSpPr>
          <p:nvPr/>
        </p:nvCxnSpPr>
        <p:spPr>
          <a:xfrm>
            <a:off x="3352800" y="2362200"/>
            <a:ext cx="0" cy="5334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614" name="TextBox 25"/>
          <p:cNvSpPr txBox="1">
            <a:spLocks noChangeArrowheads="1"/>
          </p:cNvSpPr>
          <p:nvPr/>
        </p:nvSpPr>
        <p:spPr bwMode="auto">
          <a:xfrm>
            <a:off x="4800600" y="3124200"/>
            <a:ext cx="609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uk-UA" altLang="uk-UA"/>
              <a:t>Так</a:t>
            </a:r>
          </a:p>
        </p:txBody>
      </p:sp>
      <p:sp>
        <p:nvSpPr>
          <p:cNvPr id="25615" name="TextBox 26"/>
          <p:cNvSpPr txBox="1">
            <a:spLocks noChangeArrowheads="1"/>
          </p:cNvSpPr>
          <p:nvPr/>
        </p:nvSpPr>
        <p:spPr bwMode="auto">
          <a:xfrm>
            <a:off x="1447800" y="3124200"/>
            <a:ext cx="533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uk-UA" altLang="uk-UA"/>
              <a:t>Ні</a:t>
            </a:r>
          </a:p>
        </p:txBody>
      </p:sp>
    </p:spTree>
    <p:extLst>
      <p:ext uri="{BB962C8B-B14F-4D97-AF65-F5344CB8AC3E}">
        <p14:creationId xmlns:p14="http://schemas.microsoft.com/office/powerpoint/2010/main" val="18733395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altLang="uk-UA" smtClean="0"/>
              <a:t>Розгалуження</a:t>
            </a:r>
          </a:p>
        </p:txBody>
      </p:sp>
      <p:sp>
        <p:nvSpPr>
          <p:cNvPr id="26627" name="Місце для вмісту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uk-UA" altLang="uk-UA" b="1" dirty="0" smtClean="0"/>
              <a:t>Якщо</a:t>
            </a:r>
            <a:r>
              <a:rPr lang="uk-UA" altLang="uk-UA" dirty="0" smtClean="0"/>
              <a:t> вже вивчив вірш напам’ять, </a:t>
            </a:r>
          </a:p>
          <a:p>
            <a:r>
              <a:rPr lang="uk-UA" altLang="uk-UA" b="1" dirty="0" smtClean="0"/>
              <a:t>то</a:t>
            </a:r>
            <a:r>
              <a:rPr lang="uk-UA" altLang="uk-UA" dirty="0" smtClean="0"/>
              <a:t> </a:t>
            </a:r>
            <a:r>
              <a:rPr lang="uk-UA" altLang="uk-UA" dirty="0" err="1" smtClean="0"/>
              <a:t>закрий</a:t>
            </a:r>
            <a:r>
              <a:rPr lang="uk-UA" altLang="uk-UA" dirty="0" smtClean="0"/>
              <a:t> підручник, </a:t>
            </a:r>
          </a:p>
          <a:p>
            <a:r>
              <a:rPr lang="uk-UA" altLang="uk-UA" b="1" dirty="0" smtClean="0"/>
              <a:t>інакше</a:t>
            </a:r>
            <a:r>
              <a:rPr lang="uk-UA" altLang="uk-UA" dirty="0" smtClean="0"/>
              <a:t> – читай текст це раз.</a:t>
            </a:r>
          </a:p>
        </p:txBody>
      </p:sp>
      <p:sp>
        <p:nvSpPr>
          <p:cNvPr id="26628" name="AutoShape 2" descr="https://www.cs.ox.ac.uk/images/research/algorithms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uk-UA" altLang="uk-UA"/>
          </a:p>
        </p:txBody>
      </p:sp>
      <p:pic>
        <p:nvPicPr>
          <p:cNvPr id="26629" name="Picture 4" descr="https://www.cs.ox.ac.uk/images/research/algorithm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514600"/>
            <a:ext cx="48006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715000" y="3352800"/>
            <a:ext cx="3048000" cy="16922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uk-UA" sz="2600" b="1" dirty="0">
                <a:latin typeface="+mn-lt"/>
              </a:rPr>
              <a:t>Якщо</a:t>
            </a:r>
            <a:r>
              <a:rPr lang="uk-UA" sz="2600" dirty="0">
                <a:latin typeface="+mn-lt"/>
              </a:rPr>
              <a:t> логічне висловлювання</a:t>
            </a:r>
          </a:p>
          <a:p>
            <a:pPr>
              <a:defRPr/>
            </a:pPr>
            <a:r>
              <a:rPr lang="uk-UA" sz="2600" b="1" dirty="0">
                <a:latin typeface="+mn-lt"/>
              </a:rPr>
              <a:t>То</a:t>
            </a:r>
            <a:r>
              <a:rPr lang="uk-UA" sz="2600" dirty="0">
                <a:latin typeface="+mn-lt"/>
              </a:rPr>
              <a:t> команда 1</a:t>
            </a:r>
          </a:p>
          <a:p>
            <a:pPr>
              <a:defRPr/>
            </a:pPr>
            <a:r>
              <a:rPr lang="uk-UA" sz="2600" b="1" dirty="0">
                <a:latin typeface="+mn-lt"/>
              </a:rPr>
              <a:t>Інакше</a:t>
            </a:r>
            <a:r>
              <a:rPr lang="uk-UA" sz="2600" dirty="0">
                <a:latin typeface="+mn-lt"/>
              </a:rPr>
              <a:t> команда 2</a:t>
            </a:r>
          </a:p>
        </p:txBody>
      </p:sp>
    </p:spTree>
    <p:extLst>
      <p:ext uri="{BB962C8B-B14F-4D97-AF65-F5344CB8AC3E}">
        <p14:creationId xmlns:p14="http://schemas.microsoft.com/office/powerpoint/2010/main" val="26988834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/>
          </p:nvPr>
        </p:nvSpPr>
        <p:spPr>
          <a:xfrm>
            <a:off x="914400" y="427038"/>
            <a:ext cx="7772400" cy="563562"/>
          </a:xfrm>
        </p:spPr>
        <p:txBody>
          <a:bodyPr>
            <a:normAutofit fontScale="90000"/>
          </a:bodyPr>
          <a:lstStyle/>
          <a:p>
            <a:r>
              <a:rPr lang="uk-UA" altLang="uk-UA" smtClean="0"/>
              <a:t>Алгоритм “Настрій“</a:t>
            </a:r>
          </a:p>
        </p:txBody>
      </p:sp>
      <p:sp>
        <p:nvSpPr>
          <p:cNvPr id="4" name="Блок-схема: рішення 3"/>
          <p:cNvSpPr/>
          <p:nvPr/>
        </p:nvSpPr>
        <p:spPr>
          <a:xfrm>
            <a:off x="2514600" y="3505200"/>
            <a:ext cx="4191000" cy="762000"/>
          </a:xfrm>
          <a:prstGeom prst="flowChartDecision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uk-UA" dirty="0"/>
              <a:t>У тебе гарний настрій?</a:t>
            </a:r>
          </a:p>
        </p:txBody>
      </p:sp>
      <p:sp>
        <p:nvSpPr>
          <p:cNvPr id="5" name="Прямокутник 4"/>
          <p:cNvSpPr/>
          <p:nvPr/>
        </p:nvSpPr>
        <p:spPr>
          <a:xfrm>
            <a:off x="304800" y="4495800"/>
            <a:ext cx="3657600" cy="533400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uk-UA" dirty="0"/>
              <a:t>Намалюй всередині кружечка </a:t>
            </a:r>
            <a:r>
              <a:rPr lang="uk-UA" dirty="0">
                <a:sym typeface="Symbol"/>
              </a:rPr>
              <a:t></a:t>
            </a:r>
            <a:r>
              <a:rPr lang="uk-UA" dirty="0"/>
              <a:t> </a:t>
            </a:r>
          </a:p>
        </p:txBody>
      </p:sp>
      <p:sp>
        <p:nvSpPr>
          <p:cNvPr id="6" name="Прямокутник 5"/>
          <p:cNvSpPr/>
          <p:nvPr/>
        </p:nvSpPr>
        <p:spPr>
          <a:xfrm>
            <a:off x="5257800" y="4495800"/>
            <a:ext cx="3657600" cy="533400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uk-UA" dirty="0"/>
              <a:t>Намалюй всередині кружечка </a:t>
            </a:r>
            <a:r>
              <a:rPr lang="uk-UA" dirty="0">
                <a:sym typeface="Symbol"/>
              </a:rPr>
              <a:t></a:t>
            </a:r>
            <a:endParaRPr lang="uk-UA" dirty="0"/>
          </a:p>
        </p:txBody>
      </p:sp>
      <p:cxnSp>
        <p:nvCxnSpPr>
          <p:cNvPr id="7" name="Shape 6"/>
          <p:cNvCxnSpPr>
            <a:stCxn id="4" idx="3"/>
            <a:endCxn id="6" idx="0"/>
          </p:cNvCxnSpPr>
          <p:nvPr/>
        </p:nvCxnSpPr>
        <p:spPr>
          <a:xfrm>
            <a:off x="6705600" y="3886200"/>
            <a:ext cx="381000" cy="609600"/>
          </a:xfrm>
          <a:prstGeom prst="bentConnector2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hape 7"/>
          <p:cNvCxnSpPr>
            <a:stCxn id="4" idx="1"/>
            <a:endCxn id="5" idx="0"/>
          </p:cNvCxnSpPr>
          <p:nvPr/>
        </p:nvCxnSpPr>
        <p:spPr>
          <a:xfrm rot="10800000" flipV="1">
            <a:off x="2133600" y="3886200"/>
            <a:ext cx="381000" cy="609600"/>
          </a:xfrm>
          <a:prstGeom prst="bentConnector2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hape 8"/>
          <p:cNvCxnSpPr>
            <a:stCxn id="5" idx="2"/>
            <a:endCxn id="39" idx="1"/>
          </p:cNvCxnSpPr>
          <p:nvPr/>
        </p:nvCxnSpPr>
        <p:spPr>
          <a:xfrm rot="16200000" flipH="1">
            <a:off x="3009900" y="4152900"/>
            <a:ext cx="457200" cy="2209800"/>
          </a:xfrm>
          <a:prstGeom prst="bentConnector3">
            <a:avLst>
              <a:gd name="adj1" fmla="val 50000"/>
            </a:avLst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hape 9"/>
          <p:cNvCxnSpPr>
            <a:stCxn id="6" idx="2"/>
            <a:endCxn id="39" idx="1"/>
          </p:cNvCxnSpPr>
          <p:nvPr/>
        </p:nvCxnSpPr>
        <p:spPr>
          <a:xfrm rot="5400000">
            <a:off x="5486400" y="3886200"/>
            <a:ext cx="457200" cy="2743200"/>
          </a:xfrm>
          <a:prstGeom prst="bentConnector3">
            <a:avLst>
              <a:gd name="adj1" fmla="val 50000"/>
            </a:avLst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 зі стрілкою 10"/>
          <p:cNvCxnSpPr>
            <a:stCxn id="39" idx="4"/>
          </p:cNvCxnSpPr>
          <p:nvPr/>
        </p:nvCxnSpPr>
        <p:spPr>
          <a:xfrm>
            <a:off x="4343400" y="5943600"/>
            <a:ext cx="0" cy="3810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659" name="TextBox 12"/>
          <p:cNvSpPr txBox="1">
            <a:spLocks noChangeArrowheads="1"/>
          </p:cNvSpPr>
          <p:nvPr/>
        </p:nvSpPr>
        <p:spPr bwMode="auto">
          <a:xfrm>
            <a:off x="6400800" y="3505200"/>
            <a:ext cx="11699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uk-UA" altLang="uk-UA"/>
              <a:t>Так</a:t>
            </a:r>
          </a:p>
        </p:txBody>
      </p:sp>
      <p:sp>
        <p:nvSpPr>
          <p:cNvPr id="27660" name="TextBox 13"/>
          <p:cNvSpPr txBox="1">
            <a:spLocks noChangeArrowheads="1"/>
          </p:cNvSpPr>
          <p:nvPr/>
        </p:nvSpPr>
        <p:spPr bwMode="auto">
          <a:xfrm>
            <a:off x="2057400" y="3505200"/>
            <a:ext cx="10239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uk-UA" altLang="uk-UA"/>
              <a:t>Ні</a:t>
            </a:r>
          </a:p>
        </p:txBody>
      </p:sp>
      <p:sp>
        <p:nvSpPr>
          <p:cNvPr id="39" name="Блок-схема: дані 38"/>
          <p:cNvSpPr/>
          <p:nvPr/>
        </p:nvSpPr>
        <p:spPr>
          <a:xfrm>
            <a:off x="2514600" y="5486400"/>
            <a:ext cx="3657600" cy="457200"/>
          </a:xfrm>
          <a:prstGeom prst="flowChartInputOutpu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uk-UA" dirty="0"/>
              <a:t>Покажи результат</a:t>
            </a:r>
          </a:p>
        </p:txBody>
      </p:sp>
      <p:sp>
        <p:nvSpPr>
          <p:cNvPr id="56" name="Блок-схема: дані 55"/>
          <p:cNvSpPr/>
          <p:nvPr/>
        </p:nvSpPr>
        <p:spPr>
          <a:xfrm>
            <a:off x="1981200" y="2667000"/>
            <a:ext cx="5638800" cy="533400"/>
          </a:xfrm>
          <a:prstGeom prst="flowChartInputOutpu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uk-UA" dirty="0"/>
              <a:t>Намалюй кружечок, всередині якого два маленькі - очі</a:t>
            </a:r>
          </a:p>
        </p:txBody>
      </p:sp>
      <p:cxnSp>
        <p:nvCxnSpPr>
          <p:cNvPr id="60" name="Пряма зі стрілкою 59"/>
          <p:cNvCxnSpPr>
            <a:stCxn id="61" idx="2"/>
            <a:endCxn id="56" idx="1"/>
          </p:cNvCxnSpPr>
          <p:nvPr/>
        </p:nvCxnSpPr>
        <p:spPr>
          <a:xfrm>
            <a:off x="4800600" y="2362200"/>
            <a:ext cx="0" cy="3048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Прямокутник 60"/>
          <p:cNvSpPr/>
          <p:nvPr/>
        </p:nvSpPr>
        <p:spPr>
          <a:xfrm>
            <a:off x="2209800" y="1905000"/>
            <a:ext cx="5181600" cy="457200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uk-UA" dirty="0"/>
              <a:t>Візьми аркуш паперу та олівець</a:t>
            </a:r>
          </a:p>
        </p:txBody>
      </p:sp>
      <p:sp>
        <p:nvSpPr>
          <p:cNvPr id="78" name="Блок-схема: знак завершення 77"/>
          <p:cNvSpPr/>
          <p:nvPr/>
        </p:nvSpPr>
        <p:spPr>
          <a:xfrm>
            <a:off x="3124200" y="6248400"/>
            <a:ext cx="2438400" cy="381000"/>
          </a:xfrm>
          <a:prstGeom prst="flowChartTerminator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uk-UA" dirty="0"/>
              <a:t>Кінець </a:t>
            </a:r>
          </a:p>
        </p:txBody>
      </p:sp>
      <p:sp>
        <p:nvSpPr>
          <p:cNvPr id="79" name="Блок-схема: знак завершення 78"/>
          <p:cNvSpPr/>
          <p:nvPr/>
        </p:nvSpPr>
        <p:spPr>
          <a:xfrm>
            <a:off x="3581400" y="1295400"/>
            <a:ext cx="2438400" cy="381000"/>
          </a:xfrm>
          <a:prstGeom prst="flowChartTerminator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uk-UA" dirty="0"/>
              <a:t>Початок</a:t>
            </a:r>
          </a:p>
        </p:txBody>
      </p:sp>
      <p:cxnSp>
        <p:nvCxnSpPr>
          <p:cNvPr id="80" name="Пряма зі стрілкою 79"/>
          <p:cNvCxnSpPr>
            <a:stCxn id="79" idx="2"/>
            <a:endCxn id="61" idx="0"/>
          </p:cNvCxnSpPr>
          <p:nvPr/>
        </p:nvCxnSpPr>
        <p:spPr>
          <a:xfrm>
            <a:off x="4800600" y="1676400"/>
            <a:ext cx="0" cy="2286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Пряма зі стрілкою 82"/>
          <p:cNvCxnSpPr>
            <a:endCxn id="4" idx="0"/>
          </p:cNvCxnSpPr>
          <p:nvPr/>
        </p:nvCxnSpPr>
        <p:spPr>
          <a:xfrm>
            <a:off x="4572000" y="3200400"/>
            <a:ext cx="38100" cy="3048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Усміхнене обличчя 92"/>
          <p:cNvSpPr/>
          <p:nvPr/>
        </p:nvSpPr>
        <p:spPr>
          <a:xfrm>
            <a:off x="609600" y="5410200"/>
            <a:ext cx="1143000" cy="914400"/>
          </a:xfrm>
          <a:prstGeom prst="smileyFace">
            <a:avLst>
              <a:gd name="adj" fmla="val -4653"/>
            </a:avLst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uk-UA"/>
          </a:p>
        </p:txBody>
      </p:sp>
      <p:sp>
        <p:nvSpPr>
          <p:cNvPr id="94" name="Усміхнене обличчя 93"/>
          <p:cNvSpPr/>
          <p:nvPr/>
        </p:nvSpPr>
        <p:spPr>
          <a:xfrm>
            <a:off x="7086600" y="5410200"/>
            <a:ext cx="1143000" cy="914400"/>
          </a:xfrm>
          <a:prstGeom prst="smileyFace">
            <a:avLst/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85695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altLang="uk-UA" smtClean="0"/>
              <a:t>Розгалуження у Скретч</a:t>
            </a:r>
          </a:p>
        </p:txBody>
      </p:sp>
      <p:sp>
        <p:nvSpPr>
          <p:cNvPr id="28675" name="Місце для вмісту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uk-UA" altLang="uk-UA" dirty="0" smtClean="0"/>
              <a:t>Керування – умова</a:t>
            </a:r>
          </a:p>
          <a:p>
            <a:pPr lvl="1"/>
            <a:r>
              <a:rPr lang="uk-UA" altLang="uk-UA" dirty="0" smtClean="0"/>
              <a:t>Можна лише частину Якщо – То,</a:t>
            </a:r>
          </a:p>
          <a:p>
            <a:pPr lvl="1"/>
            <a:r>
              <a:rPr lang="uk-UA" altLang="uk-UA" dirty="0" smtClean="0"/>
              <a:t>без Інакше</a:t>
            </a:r>
          </a:p>
          <a:p>
            <a:endParaRPr lang="uk-UA" altLang="uk-UA" dirty="0" smtClean="0"/>
          </a:p>
          <a:p>
            <a:r>
              <a:rPr lang="uk-UA" altLang="uk-UA" dirty="0" smtClean="0"/>
              <a:t>Датчик торкання кольору</a:t>
            </a:r>
          </a:p>
          <a:p>
            <a:pPr lvl="1"/>
            <a:r>
              <a:rPr lang="uk-UA" altLang="uk-UA" dirty="0" smtClean="0"/>
              <a:t>Щоб взяти пробу кольору – клацнути на віконечку з кольором, навести на потрібний відтінок і клацнути по ньому</a:t>
            </a:r>
          </a:p>
          <a:p>
            <a:r>
              <a:rPr lang="uk-UA" altLang="uk-UA" dirty="0" smtClean="0"/>
              <a:t>Ефект встановлення кольору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66892" y="4636346"/>
            <a:ext cx="3419908" cy="69426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35756" y="1297729"/>
            <a:ext cx="2000250" cy="139065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66892" y="2899496"/>
            <a:ext cx="2886075" cy="581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54255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Проект «Кольори»</a:t>
            </a: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uk-UA" dirty="0" smtClean="0"/>
              <a:t>Дано заготовку: Кіт </a:t>
            </a:r>
            <a:r>
              <a:rPr lang="uk-UA" dirty="0" err="1" smtClean="0"/>
              <a:t>Скретч</a:t>
            </a:r>
            <a:r>
              <a:rPr lang="uk-UA" dirty="0" smtClean="0"/>
              <a:t> і три кольорові квадрати</a:t>
            </a:r>
          </a:p>
          <a:p>
            <a:r>
              <a:rPr lang="uk-UA" dirty="0" smtClean="0"/>
              <a:t>Є початок коду. Потрібно </a:t>
            </a:r>
            <a:r>
              <a:rPr lang="uk-UA" dirty="0" err="1" smtClean="0"/>
              <a:t>поекспериментувати</a:t>
            </a:r>
            <a:r>
              <a:rPr lang="uk-UA" dirty="0" smtClean="0"/>
              <a:t>, щоб кіт змінював ефект Колір та говорив відповідний колір, переміщуючись на нього</a:t>
            </a:r>
            <a:endParaRPr lang="uk-UA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8246" y="3049852"/>
            <a:ext cx="3048000" cy="318330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2918460"/>
            <a:ext cx="4486275" cy="3314700"/>
          </a:xfrm>
          <a:prstGeom prst="rect">
            <a:avLst/>
          </a:prstGeom>
        </p:spPr>
      </p:pic>
      <p:sp>
        <p:nvSpPr>
          <p:cNvPr id="6" name="Прямокутник 5"/>
          <p:cNvSpPr/>
          <p:nvPr/>
        </p:nvSpPr>
        <p:spPr>
          <a:xfrm>
            <a:off x="616076" y="6341918"/>
            <a:ext cx="56035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>
                <a:hlinkClick r:id="rId4"/>
              </a:rPr>
              <a:t>https://scratch.mit.edu/projects/455985018</a:t>
            </a:r>
            <a:r>
              <a:rPr lang="uk-UA" dirty="0" smtClean="0">
                <a:hlinkClick r:id="rId4"/>
              </a:rPr>
              <a:t>/</a:t>
            </a:r>
            <a:r>
              <a:rPr lang="uk-UA" dirty="0" smtClean="0"/>
              <a:t> - заготовка 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9313873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Довідка для вчителя</a:t>
            </a: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696691" cy="4937760"/>
          </a:xfrm>
        </p:spPr>
        <p:txBody>
          <a:bodyPr/>
          <a:lstStyle/>
          <a:p>
            <a:r>
              <a:rPr lang="uk-UA" dirty="0" smtClean="0"/>
              <a:t>Кінцевий результат проекту</a:t>
            </a:r>
          </a:p>
          <a:p>
            <a:r>
              <a:rPr lang="uk-UA" dirty="0" smtClean="0"/>
              <a:t>Можна зупинитись на експериментуванні з одним чи двома кольорами</a:t>
            </a:r>
          </a:p>
          <a:p>
            <a:r>
              <a:rPr lang="uk-UA" dirty="0" smtClean="0"/>
              <a:t>Можна доповнити проект додатковими кольорами</a:t>
            </a:r>
          </a:p>
          <a:p>
            <a:r>
              <a:rPr lang="uk-UA" dirty="0" smtClean="0"/>
              <a:t>Можна експериментувати з іншими ефектами</a:t>
            </a:r>
          </a:p>
          <a:p>
            <a:r>
              <a:rPr lang="uk-UA" dirty="0" smtClean="0"/>
              <a:t>Можна змінити виконавця</a:t>
            </a:r>
          </a:p>
          <a:p>
            <a:pPr marL="0" indent="0">
              <a:buNone/>
            </a:pPr>
            <a:endParaRPr lang="uk-UA" dirty="0" smtClean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53891" y="43553"/>
            <a:ext cx="3532909" cy="6514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37670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Якщо маєте </a:t>
            </a:r>
            <a:r>
              <a:rPr lang="en-US" dirty="0" err="1" smtClean="0"/>
              <a:t>CodeyRocky</a:t>
            </a:r>
            <a:r>
              <a:rPr lang="en-US" dirty="0" smtClean="0"/>
              <a:t> </a:t>
            </a:r>
            <a:r>
              <a:rPr lang="uk-UA" dirty="0" smtClean="0"/>
              <a:t>чи </a:t>
            </a:r>
            <a:r>
              <a:rPr lang="en-US" dirty="0" err="1" smtClean="0"/>
              <a:t>mBot</a:t>
            </a: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sz="quarter" idx="1"/>
          </p:nvPr>
        </p:nvSpPr>
        <p:spPr>
          <a:xfrm>
            <a:off x="457199" y="1219200"/>
            <a:ext cx="4166755" cy="4937760"/>
          </a:xfrm>
        </p:spPr>
        <p:txBody>
          <a:bodyPr>
            <a:normAutofit/>
          </a:bodyPr>
          <a:lstStyle/>
          <a:p>
            <a:r>
              <a:rPr lang="uk-UA" dirty="0" smtClean="0"/>
              <a:t>Оскільки на підключення робота і завантаження проекту потрібен час, за змістом цей проект дещо простіший. Але суть та ж:</a:t>
            </a:r>
          </a:p>
          <a:p>
            <a:pPr lvl="1"/>
            <a:r>
              <a:rPr lang="uk-UA" dirty="0" smtClean="0"/>
              <a:t>Завжди </a:t>
            </a:r>
          </a:p>
          <a:p>
            <a:pPr lvl="1"/>
            <a:r>
              <a:rPr lang="uk-UA" dirty="0" smtClean="0"/>
              <a:t>Якщо</a:t>
            </a:r>
          </a:p>
          <a:p>
            <a:pPr lvl="2"/>
            <a:r>
              <a:rPr lang="uk-UA" dirty="0" smtClean="0"/>
              <a:t>Спрацьовує </a:t>
            </a:r>
            <a:r>
              <a:rPr lang="uk-UA" dirty="0"/>
              <a:t>д</a:t>
            </a:r>
            <a:r>
              <a:rPr lang="uk-UA" dirty="0" smtClean="0"/>
              <a:t>атчик кольору</a:t>
            </a:r>
          </a:p>
          <a:p>
            <a:pPr lvl="2"/>
            <a:r>
              <a:rPr lang="uk-UA" dirty="0" smtClean="0"/>
              <a:t>Включити відповідний колір</a:t>
            </a:r>
          </a:p>
          <a:p>
            <a:pPr lvl="2"/>
            <a:r>
              <a:rPr lang="uk-UA" dirty="0" smtClean="0"/>
              <a:t>* Додати команду руху чи повороту</a:t>
            </a:r>
            <a:endParaRPr lang="uk-UA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73640" y="1219200"/>
            <a:ext cx="4393232" cy="500841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2754" y="152400"/>
            <a:ext cx="1918509" cy="1839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571693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ихідна">
  <a:themeElements>
    <a:clrScheme name="Фіолетова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ихідна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Презентація1" id="{58EFD592-36AC-4029-B3C6-AACEEB3CAC51}" vid="{F912BA3C-1514-429B-BE9B-B13691645D95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Презентація1</Template>
  <TotalTime>209</TotalTime>
  <Words>250</Words>
  <Application>Microsoft Office PowerPoint</Application>
  <PresentationFormat>Екран (4:3)</PresentationFormat>
  <Paragraphs>52</Paragraphs>
  <Slides>8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8</vt:i4>
      </vt:variant>
    </vt:vector>
  </HeadingPairs>
  <TitlesOfParts>
    <vt:vector size="14" baseType="lpstr">
      <vt:lpstr>Arial</vt:lpstr>
      <vt:lpstr>Calibri</vt:lpstr>
      <vt:lpstr>Symbol</vt:lpstr>
      <vt:lpstr>Wingdings</vt:lpstr>
      <vt:lpstr>Wingdings 3</vt:lpstr>
      <vt:lpstr>Вихідна</vt:lpstr>
      <vt:lpstr>Умови</vt:lpstr>
      <vt:lpstr>Умова    Розгалуження</vt:lpstr>
      <vt:lpstr>Розгалуження</vt:lpstr>
      <vt:lpstr>Алгоритм “Настрій“</vt:lpstr>
      <vt:lpstr>Розгалуження у Скретч</vt:lpstr>
      <vt:lpstr>Проект «Кольори»</vt:lpstr>
      <vt:lpstr>Довідка для вчителя</vt:lpstr>
      <vt:lpstr>Якщо маєте CodeyRocky чи mBot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Використання логічних висловлювань з «якщо - то...»</dc:title>
  <dc:creator>Oksana Pasichnyk</dc:creator>
  <cp:lastModifiedBy>Oksana Pasichnyk</cp:lastModifiedBy>
  <cp:revision>12</cp:revision>
  <dcterms:created xsi:type="dcterms:W3CDTF">2017-01-14T17:58:13Z</dcterms:created>
  <dcterms:modified xsi:type="dcterms:W3CDTF">2020-11-29T12:32:29Z</dcterms:modified>
</cp:coreProperties>
</file>