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7" r:id="rId2"/>
    <p:sldId id="279" r:id="rId3"/>
    <p:sldId id="258" r:id="rId4"/>
    <p:sldId id="265" r:id="rId5"/>
    <p:sldId id="281" r:id="rId6"/>
    <p:sldId id="282" r:id="rId7"/>
    <p:sldId id="280" r:id="rId8"/>
    <p:sldId id="274" r:id="rId9"/>
    <p:sldId id="277" r:id="rId10"/>
    <p:sldId id="276" r:id="rId11"/>
    <p:sldId id="275" r:id="rId12"/>
    <p:sldId id="284" r:id="rId13"/>
    <p:sldId id="278" r:id="rId14"/>
    <p:sldId id="266" r:id="rId15"/>
    <p:sldId id="285" r:id="rId16"/>
    <p:sldId id="283" r:id="rId1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Без стилю та сітки таблиці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014" autoAdjust="0"/>
    <p:restoredTop sz="89115" autoAdjust="0"/>
  </p:normalViewPr>
  <p:slideViewPr>
    <p:cSldViewPr snapToGrid="0">
      <p:cViewPr varScale="1">
        <p:scale>
          <a:sx n="79" d="100"/>
          <a:sy n="79" d="100"/>
        </p:scale>
        <p:origin x="13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104AD-BCE1-4A41-B08C-128D53D0807A}" type="datetimeFigureOut">
              <a:rPr lang="uk-UA" smtClean="0"/>
              <a:t>12.02.2021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F0BCA-B597-42D7-9D22-894E45B555C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071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dirty="0" smtClean="0"/>
              <a:t>1. Камера 2. Мотор 3.Рука 4.Захоплювач 5.Колеса 6. Процесор</a:t>
            </a: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F0BCA-B597-42D7-9D22-894E45B555C8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41845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F0BCA-B597-42D7-9D22-894E45B555C8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8197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1" name="Прямокут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кут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кут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кут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23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7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івнобедрений трикут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3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7864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2/12/2021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11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489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608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95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Пряма сполучна ліні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1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Місце для вмісту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68480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2/12/2021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кут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30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 defTabSz="457200"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srgbClr val="464646"/>
                </a:solidFill>
              </a:rPr>
              <a:pPr defTabSz="457200"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8" name="Пряма сполучна ліні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 сполучна ліні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івнобедрений трикут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obots.ieee.org/robots/sophia/" TargetMode="External"/><Relationship Id="rId13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12" Type="http://schemas.openxmlformats.org/officeDocument/2006/relationships/hyperlink" Target="https://robots.ieee.org/robots/curiosity/" TargetMode="External"/><Relationship Id="rId17" Type="http://schemas.openxmlformats.org/officeDocument/2006/relationships/image" Target="../media/image20.jpeg"/><Relationship Id="rId2" Type="http://schemas.openxmlformats.org/officeDocument/2006/relationships/hyperlink" Target="https://robots.ieee.org/robots/spotmini/" TargetMode="External"/><Relationship Id="rId16" Type="http://schemas.openxmlformats.org/officeDocument/2006/relationships/hyperlink" Target="https://robots.ieee.org/robots/asimo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obots.ieee.org/robots/aibo2018/?gallery=interactive1" TargetMode="Externa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5" Type="http://schemas.openxmlformats.org/officeDocument/2006/relationships/image" Target="../media/image19.jpeg"/><Relationship Id="rId10" Type="http://schemas.openxmlformats.org/officeDocument/2006/relationships/hyperlink" Target="https://robots.ieee.org/robots/furby/" TargetMode="External"/><Relationship Id="rId4" Type="http://schemas.openxmlformats.org/officeDocument/2006/relationships/hyperlink" Target="https://robots.ieee.org/robots/nao/?gallery=interactive1" TargetMode="External"/><Relationship Id="rId9" Type="http://schemas.openxmlformats.org/officeDocument/2006/relationships/image" Target="../media/image16.jpeg"/><Relationship Id="rId14" Type="http://schemas.openxmlformats.org/officeDocument/2006/relationships/hyperlink" Target="https://robots.ieee.org/robots/legoboost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j8t1uppk2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earningapps.org/display?v=p0d31kky501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elloruby.com/play/47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3.png"/><Relationship Id="rId7" Type="http://schemas.openxmlformats.org/officeDocument/2006/relationships/image" Target="../media/image2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zaweb.com/uk/Extra-3D_sceni-Nastilnij_komp_yuter-14684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ua.mozaweb.com/Extra-3D_sceni-Leptop_i_periferijni_pristroyi-148096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ozaweb.com/uk/Extra-Zobrazhennya-Komp_yuternij_mikroprocesor-25076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Складові комп’ютера </a:t>
            </a:r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97" b="11363"/>
          <a:stretch/>
        </p:blipFill>
        <p:spPr>
          <a:xfrm>
            <a:off x="1956954" y="122550"/>
            <a:ext cx="5382491" cy="344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po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56" y="1506682"/>
            <a:ext cx="1999557" cy="199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7813" y="3475104"/>
            <a:ext cx="2597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err="1" smtClean="0"/>
              <a:t>Спот</a:t>
            </a:r>
            <a:endParaRPr lang="uk-UA" dirty="0"/>
          </a:p>
        </p:txBody>
      </p:sp>
      <p:pic>
        <p:nvPicPr>
          <p:cNvPr id="2052" name="Picture 4" descr="Робот NAO H25 Evolution V5, купить в Москве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948" y="1261587"/>
            <a:ext cx="1771244" cy="236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167858" y="3573520"/>
            <a:ext cx="1269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err="1" smtClean="0"/>
              <a:t>Нао</a:t>
            </a:r>
            <a:endParaRPr lang="uk-UA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Познайомимось?</a:t>
            </a:r>
            <a:endParaRPr lang="uk-UA" dirty="0"/>
          </a:p>
        </p:txBody>
      </p:sp>
      <p:sp>
        <p:nvSpPr>
          <p:cNvPr id="13" name="TextBox 12"/>
          <p:cNvSpPr txBox="1"/>
          <p:nvPr/>
        </p:nvSpPr>
        <p:spPr>
          <a:xfrm>
            <a:off x="711777" y="6448198"/>
            <a:ext cx="7361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Клацніть по роботу, щоб перейти до </a:t>
            </a:r>
            <a:r>
              <a:rPr lang="uk-UA" dirty="0" err="1" smtClean="0"/>
              <a:t>інтерактиву</a:t>
            </a:r>
            <a:endParaRPr lang="uk-UA" dirty="0"/>
          </a:p>
        </p:txBody>
      </p:sp>
      <p:sp>
        <p:nvSpPr>
          <p:cNvPr id="15" name="TextBox 14"/>
          <p:cNvSpPr txBox="1"/>
          <p:nvPr/>
        </p:nvSpPr>
        <p:spPr>
          <a:xfrm>
            <a:off x="5102977" y="3578547"/>
            <a:ext cx="1269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err="1" smtClean="0"/>
              <a:t>Асімо</a:t>
            </a:r>
            <a:endParaRPr lang="uk-UA" dirty="0"/>
          </a:p>
        </p:txBody>
      </p:sp>
      <p:pic>
        <p:nvPicPr>
          <p:cNvPr id="2056" name="Picture 8" descr="I see you...with my nose camera!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88"/>
          <a:stretch/>
        </p:blipFill>
        <p:spPr bwMode="auto">
          <a:xfrm>
            <a:off x="4782992" y="4204812"/>
            <a:ext cx="2084387" cy="191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300716" y="6027565"/>
            <a:ext cx="1269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err="1" smtClean="0"/>
              <a:t>Айбо</a:t>
            </a:r>
            <a:endParaRPr lang="uk-UA" dirty="0"/>
          </a:p>
        </p:txBody>
      </p:sp>
      <p:pic>
        <p:nvPicPr>
          <p:cNvPr id="2058" name="Picture 10" descr="Sophia has become famous all over the world.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7" y="4079363"/>
            <a:ext cx="2435435" cy="182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0" y="5943925"/>
            <a:ext cx="2597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Софія</a:t>
            </a:r>
            <a:endParaRPr lang="uk-UA" dirty="0"/>
          </a:p>
        </p:txBody>
      </p:sp>
      <p:pic>
        <p:nvPicPr>
          <p:cNvPr id="2060" name="Picture 12" descr="Furby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727" y="4079363"/>
            <a:ext cx="2036294" cy="203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738437" y="5991874"/>
            <a:ext cx="1754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err="1" smtClean="0"/>
              <a:t>Фурбі</a:t>
            </a:r>
            <a:endParaRPr lang="uk-UA" dirty="0"/>
          </a:p>
        </p:txBody>
      </p:sp>
      <p:pic>
        <p:nvPicPr>
          <p:cNvPr id="2062" name="Picture 14" descr="Curiosity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354" y="1177488"/>
            <a:ext cx="2445757" cy="244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6931927" y="3430462"/>
            <a:ext cx="1754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К</a:t>
            </a:r>
            <a:r>
              <a:rPr lang="en-US" dirty="0" smtClean="0"/>
              <a:t>’</a:t>
            </a:r>
            <a:r>
              <a:rPr lang="uk-UA" dirty="0" err="1" smtClean="0"/>
              <a:t>юріосіті</a:t>
            </a:r>
            <a:endParaRPr lang="uk-UA" dirty="0"/>
          </a:p>
        </p:txBody>
      </p:sp>
      <p:pic>
        <p:nvPicPr>
          <p:cNvPr id="2064" name="Picture 16" descr="Lego Boost 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742" y="4079363"/>
            <a:ext cx="2005456" cy="200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7196299" y="5991874"/>
            <a:ext cx="1754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err="1" smtClean="0"/>
              <a:t>Лего</a:t>
            </a:r>
            <a:r>
              <a:rPr lang="uk-UA" dirty="0" smtClean="0"/>
              <a:t> </a:t>
            </a:r>
            <a:r>
              <a:rPr lang="uk-UA" dirty="0" err="1" smtClean="0"/>
              <a:t>Буст</a:t>
            </a:r>
            <a:endParaRPr lang="uk-UA" dirty="0"/>
          </a:p>
        </p:txBody>
      </p:sp>
      <p:pic>
        <p:nvPicPr>
          <p:cNvPr id="2068" name="Picture 20" descr="Humanoid Robots (left to right): Asimo and Nao | Download Scientific Diagram">
            <a:hlinkClick r:id="rId16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268" y="1274483"/>
            <a:ext cx="1279737" cy="221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052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uk-UA" dirty="0" smtClean="0"/>
              <a:t>Процесор</a:t>
            </a:r>
          </a:p>
          <a:p>
            <a:r>
              <a:rPr lang="uk-UA" dirty="0" smtClean="0"/>
              <a:t>Камера</a:t>
            </a:r>
          </a:p>
          <a:p>
            <a:r>
              <a:rPr lang="uk-UA" dirty="0" smtClean="0"/>
              <a:t>Мотор</a:t>
            </a:r>
          </a:p>
          <a:p>
            <a:r>
              <a:rPr lang="uk-UA" dirty="0" smtClean="0"/>
              <a:t>Колеса</a:t>
            </a:r>
          </a:p>
          <a:p>
            <a:r>
              <a:rPr lang="uk-UA" dirty="0" smtClean="0"/>
              <a:t>Рука</a:t>
            </a:r>
          </a:p>
          <a:p>
            <a:r>
              <a:rPr lang="uk-UA" dirty="0" smtClean="0"/>
              <a:t>Захоплювач</a:t>
            </a:r>
            <a:endParaRPr lang="uk-UA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0252" y="1581150"/>
            <a:ext cx="5781675" cy="436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91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Челендж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Хто нарахує більше комп’ютерів навколо себе за тиждень?</a:t>
            </a:r>
          </a:p>
          <a:p>
            <a:pPr lvl="1"/>
            <a:r>
              <a:rPr lang="uk-UA" dirty="0" smtClean="0"/>
              <a:t>Розумні </a:t>
            </a:r>
            <a:r>
              <a:rPr lang="uk-UA" dirty="0"/>
              <a:t>г</a:t>
            </a:r>
            <a:r>
              <a:rPr lang="uk-UA" dirty="0" smtClean="0"/>
              <a:t>одинники</a:t>
            </a:r>
          </a:p>
          <a:p>
            <a:pPr lvl="1"/>
            <a:r>
              <a:rPr lang="uk-UA" dirty="0" smtClean="0"/>
              <a:t>Смартфони</a:t>
            </a:r>
          </a:p>
          <a:p>
            <a:pPr lvl="1"/>
            <a:r>
              <a:rPr lang="uk-UA" dirty="0" smtClean="0"/>
              <a:t>Навігатори</a:t>
            </a:r>
          </a:p>
          <a:p>
            <a:pPr lvl="1"/>
            <a:r>
              <a:rPr lang="uk-UA" dirty="0" smtClean="0"/>
              <a:t>Фотоапарати</a:t>
            </a:r>
          </a:p>
          <a:p>
            <a:pPr lvl="1"/>
            <a:r>
              <a:rPr lang="uk-UA" dirty="0" err="1" smtClean="0"/>
              <a:t>Роутери</a:t>
            </a:r>
            <a:endParaRPr lang="uk-UA" dirty="0" smtClean="0"/>
          </a:p>
          <a:p>
            <a:pPr lvl="1"/>
            <a:endParaRPr lang="uk-UA" dirty="0" smtClean="0"/>
          </a:p>
          <a:p>
            <a:pPr lvl="1"/>
            <a:r>
              <a:rPr lang="uk-UA" dirty="0" smtClean="0"/>
              <a:t>…</a:t>
            </a:r>
          </a:p>
          <a:p>
            <a:pPr lvl="1"/>
            <a:endParaRPr lang="uk-UA" dirty="0"/>
          </a:p>
        </p:txBody>
      </p:sp>
      <p:pic>
        <p:nvPicPr>
          <p:cNvPr id="4100" name="Picture 4" descr="Looking Good | Funny emoticons, Funny emoji faces, Emot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084" y="1946910"/>
            <a:ext cx="4762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419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/>
              <a:t>Вправи: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learningapps.org/display?v=pj8t1uppk21</a:t>
            </a:r>
            <a:endParaRPr lang="uk-UA" dirty="0" smtClean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LearningApps.org/display?v=p0d31kky501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662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uk-UA" altLang="uk-UA" smtClean="0"/>
              <a:t>Встанови відповідність між назвами пристроїв та діями, які вони виконують.</a:t>
            </a:r>
          </a:p>
        </p:txBody>
      </p:sp>
      <p:pic>
        <p:nvPicPr>
          <p:cNvPr id="13316" name="Picture 4" descr="C:\Users\Оксана\Desktop\royalty-free-question-mark-clipart-illustration2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0"/>
            <a:ext cx="1331912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Таблиця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069315"/>
              </p:ext>
            </p:extLst>
          </p:nvPr>
        </p:nvGraphicFramePr>
        <p:xfrm>
          <a:off x="611188" y="2420938"/>
          <a:ext cx="8280400" cy="37496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0133"/>
                <a:gridCol w="552026"/>
                <a:gridCol w="4968241"/>
              </a:tblGrid>
              <a:tr h="457277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Пристрій</a:t>
                      </a:r>
                      <a:endParaRPr lang="uk-UA" sz="2400" dirty="0"/>
                    </a:p>
                  </a:txBody>
                  <a:tcPr marL="91434" marR="91434" marT="45728" marB="45728"/>
                </a:tc>
                <a:tc>
                  <a:txBody>
                    <a:bodyPr/>
                    <a:lstStyle/>
                    <a:p>
                      <a:endParaRPr lang="uk-UA" sz="2400" dirty="0"/>
                    </a:p>
                  </a:txBody>
                  <a:tcPr marL="91434" marR="91434" marT="45728" marB="45728"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Функція, яку виконує пристрій</a:t>
                      </a:r>
                      <a:endParaRPr lang="uk-UA" sz="2400" dirty="0"/>
                    </a:p>
                  </a:txBody>
                  <a:tcPr marL="91434" marR="91434" marT="45728" marB="45728"/>
                </a:tc>
              </a:tr>
              <a:tr h="823099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Процесор</a:t>
                      </a:r>
                      <a:endParaRPr lang="uk-UA" sz="2400" dirty="0"/>
                    </a:p>
                  </a:txBody>
                  <a:tcPr marL="91434" marR="91434" marT="45728" marB="45728"/>
                </a:tc>
                <a:tc rowSpan="4">
                  <a:txBody>
                    <a:bodyPr/>
                    <a:lstStyle/>
                    <a:p>
                      <a:endParaRPr lang="uk-UA" sz="2400" dirty="0"/>
                    </a:p>
                  </a:txBody>
                  <a:tcPr marL="91434" marR="91434" marT="45728" marB="45728"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Зберігає інформацію, з якою працює</a:t>
                      </a:r>
                      <a:r>
                        <a:rPr lang="uk-UA" sz="2400" baseline="0" dirty="0" smtClean="0"/>
                        <a:t> комп’ютер</a:t>
                      </a:r>
                      <a:endParaRPr lang="uk-UA" sz="2400" dirty="0"/>
                    </a:p>
                  </a:txBody>
                  <a:tcPr marL="91434" marR="91434" marT="45728" marB="45728"/>
                </a:tc>
              </a:tr>
              <a:tr h="823099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Пам’ять</a:t>
                      </a:r>
                      <a:endParaRPr lang="uk-UA" sz="2400" dirty="0"/>
                    </a:p>
                  </a:txBody>
                  <a:tcPr marL="91434" marR="91434" marT="45728" marB="45728"/>
                </a:tc>
                <a:tc vMerge="1">
                  <a:txBody>
                    <a:bodyPr/>
                    <a:lstStyle/>
                    <a:p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Відображає</a:t>
                      </a:r>
                      <a:r>
                        <a:rPr lang="uk-UA" sz="2400" baseline="0" dirty="0" smtClean="0"/>
                        <a:t> інформацію, з якою працює комп’ютер</a:t>
                      </a:r>
                      <a:endParaRPr lang="uk-UA" sz="2400" dirty="0"/>
                    </a:p>
                  </a:txBody>
                  <a:tcPr marL="91434" marR="91434" marT="45728" marB="45728"/>
                </a:tc>
              </a:tr>
              <a:tr h="823099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Монітор</a:t>
                      </a:r>
                      <a:endParaRPr lang="uk-UA" sz="2400" dirty="0"/>
                    </a:p>
                  </a:txBody>
                  <a:tcPr marL="91434" marR="91434" marT="45728" marB="45728"/>
                </a:tc>
                <a:tc vMerge="1">
                  <a:txBody>
                    <a:bodyPr/>
                    <a:lstStyle/>
                    <a:p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Використовується для введення інформації у комп’ютер</a:t>
                      </a:r>
                      <a:endParaRPr lang="uk-UA" sz="2400" dirty="0"/>
                    </a:p>
                  </a:txBody>
                  <a:tcPr marL="91434" marR="91434" marT="45728" marB="45728"/>
                </a:tc>
              </a:tr>
              <a:tr h="823099"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Клавіатура</a:t>
                      </a:r>
                      <a:endParaRPr lang="uk-UA" sz="2400" dirty="0"/>
                    </a:p>
                  </a:txBody>
                  <a:tcPr marL="91434" marR="91434" marT="45728" marB="45728"/>
                </a:tc>
                <a:tc vMerge="1">
                  <a:txBody>
                    <a:bodyPr/>
                    <a:lstStyle/>
                    <a:p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Керує роботою всіх пристроїв комп’ютера</a:t>
                      </a:r>
                      <a:endParaRPr lang="uk-UA" sz="2400" dirty="0"/>
                    </a:p>
                  </a:txBody>
                  <a:tcPr marL="91434" marR="91434" marT="45728" marB="4572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257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36817851"/>
              </p:ext>
            </p:extLst>
          </p:nvPr>
        </p:nvGraphicFramePr>
        <p:xfrm>
          <a:off x="457200" y="1219200"/>
          <a:ext cx="8229600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Дата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Час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Місце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Для</a:t>
                      </a:r>
                      <a:r>
                        <a:rPr lang="uk-UA" baseline="0" dirty="0" smtClean="0"/>
                        <a:t> чого використовують цей комп’ютер?</a:t>
                      </a:r>
                      <a:endParaRPr lang="uk-U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5370044"/>
            <a:ext cx="43023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 smtClean="0"/>
              <a:t>Подумайте, як можна розпізнати комп’ютер? Кнопки керування, провід, батарея, </a:t>
            </a:r>
            <a:r>
              <a:rPr lang="uk-UA" i="1" dirty="0" err="1" smtClean="0"/>
              <a:t>блимаюча</a:t>
            </a:r>
            <a:r>
              <a:rPr lang="uk-UA" i="1" dirty="0" smtClean="0"/>
              <a:t> лампочка…</a:t>
            </a:r>
            <a:endParaRPr lang="uk-UA" i="1" dirty="0"/>
          </a:p>
        </p:txBody>
      </p:sp>
      <p:sp>
        <p:nvSpPr>
          <p:cNvPr id="6" name="Пляма 1 5"/>
          <p:cNvSpPr/>
          <p:nvPr/>
        </p:nvSpPr>
        <p:spPr>
          <a:xfrm>
            <a:off x="5802923" y="4774454"/>
            <a:ext cx="2743200" cy="180535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Всього:                     </a:t>
            </a:r>
          </a:p>
          <a:p>
            <a:pPr algn="ctr"/>
            <a:r>
              <a:rPr lang="uk-UA" dirty="0" smtClean="0"/>
              <a:t>комп’ютерів</a:t>
            </a:r>
            <a:endParaRPr lang="uk-UA" dirty="0"/>
          </a:p>
        </p:txBody>
      </p:sp>
      <p:sp>
        <p:nvSpPr>
          <p:cNvPr id="7" name="Прямокутник 6"/>
          <p:cNvSpPr/>
          <p:nvPr/>
        </p:nvSpPr>
        <p:spPr>
          <a:xfrm>
            <a:off x="656493" y="6441308"/>
            <a:ext cx="52519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www.helloruby.com/play/47</a:t>
            </a:r>
            <a:r>
              <a:rPr lang="uk-UA" sz="1200" dirty="0" smtClean="0"/>
              <a:t> </a:t>
            </a:r>
            <a:endParaRPr lang="uk-UA" sz="1200" dirty="0"/>
          </a:p>
        </p:txBody>
      </p:sp>
    </p:spTree>
    <p:extLst>
      <p:ext uri="{BB962C8B-B14F-4D97-AF65-F5344CB8AC3E}">
        <p14:creationId xmlns:p14="http://schemas.microsoft.com/office/powerpoint/2010/main" val="42337899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uk-UA" altLang="uk-UA" smtClean="0"/>
              <a:t>Встанови відповідність між зображенням пристрою і його назвою.</a:t>
            </a:r>
          </a:p>
        </p:txBody>
      </p:sp>
      <p:pic>
        <p:nvPicPr>
          <p:cNvPr id="18435" name="Picture 2" descr="http://image.made-in-china.com/2f0j00VMltkDICCSbL/Wired-Optical-Mouse-LD-1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076700"/>
            <a:ext cx="2155825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pic>
        <p:nvPicPr>
          <p:cNvPr id="18437" name="Picture 4" descr="C:\Users\Оксана\Desktop\royalty-free-question-mark-clipart-illustration2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0"/>
            <a:ext cx="1331912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2" descr="http://blog.tiensivu.com/aaron/uploads/LogitechNetPlayKeyboard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133600"/>
            <a:ext cx="2298700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2" descr="http://2.imimg.com/data2/UO/DD/MY-4506869/modems-250x25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573463"/>
            <a:ext cx="2808287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6" descr="http://img.elmir.ua/img/59713/1024/768/printer_struynyy_a3_epson_stylus_photo_r2000_+_wifi_c11cb3533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916113"/>
            <a:ext cx="2708275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4" descr="http://www.nptechnologies.ca/wp-content/uploads/2012/04/Monitor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205038"/>
            <a:ext cx="2305050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2" descr="http://www.elitenetpccanalwinchester.com/Tower_Computer_Case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363"/>
            <a:ext cx="3024188" cy="283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4" descr="http://www.techfuels.com/attachments/scanner/5981d1222684700-hp-scanjet-4370-photo-scanner-hp-scanjet-4370-photo-scanner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2708275"/>
            <a:ext cx="2195512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4" name="TextBox 12"/>
          <p:cNvSpPr txBox="1">
            <a:spLocks noChangeArrowheads="1"/>
          </p:cNvSpPr>
          <p:nvPr/>
        </p:nvSpPr>
        <p:spPr bwMode="auto">
          <a:xfrm>
            <a:off x="3750529" y="5722758"/>
            <a:ext cx="493627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dirty="0"/>
              <a:t>Системний блок   	Монітор		Принтер		Клавіатура	</a:t>
            </a:r>
            <a:r>
              <a:rPr lang="uk-UA" altLang="uk-UA" dirty="0" smtClean="0"/>
              <a:t>Миша		Сканер</a:t>
            </a:r>
            <a:r>
              <a:rPr lang="uk-UA" altLang="uk-UA" dirty="0"/>
              <a:t>		Модем</a:t>
            </a:r>
          </a:p>
        </p:txBody>
      </p:sp>
    </p:spTree>
    <p:extLst>
      <p:ext uri="{BB962C8B-B14F-4D97-AF65-F5344CB8AC3E}">
        <p14:creationId xmlns:p14="http://schemas.microsoft.com/office/powerpoint/2010/main" val="25688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Назвіть знайомі пристрої</a:t>
            </a:r>
            <a:endParaRPr lang="uk-UA" dirty="0"/>
          </a:p>
        </p:txBody>
      </p:sp>
      <p:pic>
        <p:nvPicPr>
          <p:cNvPr id="1026" name="Picture 2" descr="Laptop And Digital Gadgets In Isometry On Blue Background Stock Vector -  Illustration of equipment, external: 13842199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96"/>
          <a:stretch/>
        </p:blipFill>
        <p:spPr bwMode="auto">
          <a:xfrm>
            <a:off x="1711914" y="1279121"/>
            <a:ext cx="5720172" cy="4817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844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dirty="0" smtClean="0"/>
              <a:t>Пригадуємо</a:t>
            </a:r>
          </a:p>
        </p:txBody>
      </p:sp>
      <p:pic>
        <p:nvPicPr>
          <p:cNvPr id="8195" name="Picture 6" descr="http://4.bp.blogspot.com/_YSE9hs11JhM/TTUuw3wdmeI/AAAAAAAAABc/EvCnPa8LQHw/s1600/img_22971_desktop_printer_off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859155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Box 6"/>
          <p:cNvSpPr txBox="1">
            <a:spLocks noChangeArrowheads="1"/>
          </p:cNvSpPr>
          <p:nvPr/>
        </p:nvSpPr>
        <p:spPr bwMode="auto">
          <a:xfrm>
            <a:off x="1524000" y="1447800"/>
            <a:ext cx="2362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2400" dirty="0"/>
              <a:t>монітор</a:t>
            </a:r>
          </a:p>
        </p:txBody>
      </p:sp>
      <p:sp>
        <p:nvSpPr>
          <p:cNvPr id="8197" name="TextBox 7"/>
          <p:cNvSpPr txBox="1">
            <a:spLocks noChangeArrowheads="1"/>
          </p:cNvSpPr>
          <p:nvPr/>
        </p:nvSpPr>
        <p:spPr bwMode="auto">
          <a:xfrm>
            <a:off x="4191000" y="1371600"/>
            <a:ext cx="289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2400"/>
              <a:t>системний блок</a:t>
            </a:r>
          </a:p>
        </p:txBody>
      </p:sp>
      <p:sp>
        <p:nvSpPr>
          <p:cNvPr id="8198" name="TextBox 8"/>
          <p:cNvSpPr txBox="1">
            <a:spLocks noChangeArrowheads="1"/>
          </p:cNvSpPr>
          <p:nvPr/>
        </p:nvSpPr>
        <p:spPr bwMode="auto">
          <a:xfrm>
            <a:off x="1600200" y="5486400"/>
            <a:ext cx="2362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2400" dirty="0"/>
              <a:t>клавіатура</a:t>
            </a:r>
          </a:p>
        </p:txBody>
      </p:sp>
      <p:sp>
        <p:nvSpPr>
          <p:cNvPr id="8199" name="TextBox 9"/>
          <p:cNvSpPr txBox="1">
            <a:spLocks noChangeArrowheads="1"/>
          </p:cNvSpPr>
          <p:nvPr/>
        </p:nvSpPr>
        <p:spPr bwMode="auto">
          <a:xfrm>
            <a:off x="6553200" y="2362200"/>
            <a:ext cx="2362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2400"/>
              <a:t>принтер</a:t>
            </a:r>
          </a:p>
        </p:txBody>
      </p:sp>
      <p:pic>
        <p:nvPicPr>
          <p:cNvPr id="8200" name="Picture 8" descr="http://image.made-in-china.com/2f0j00VMltkDICCSbL/Wired-Optical-Mouse-LD-11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5257800"/>
            <a:ext cx="1143000" cy="99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1" name="TextBox 11"/>
          <p:cNvSpPr txBox="1">
            <a:spLocks noChangeArrowheads="1"/>
          </p:cNvSpPr>
          <p:nvPr/>
        </p:nvSpPr>
        <p:spPr bwMode="auto">
          <a:xfrm>
            <a:off x="3650672" y="5865295"/>
            <a:ext cx="2362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2400" dirty="0"/>
              <a:t>миша</a:t>
            </a:r>
          </a:p>
        </p:txBody>
      </p:sp>
    </p:spTree>
    <p:extLst>
      <p:ext uri="{BB962C8B-B14F-4D97-AF65-F5344CB8AC3E}">
        <p14:creationId xmlns:p14="http://schemas.microsoft.com/office/powerpoint/2010/main" val="351194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altLang="uk-UA" smtClean="0"/>
              <a:t>Ноутбук</a:t>
            </a:r>
          </a:p>
        </p:txBody>
      </p:sp>
      <p:pic>
        <p:nvPicPr>
          <p:cNvPr id="10243" name="Picture 2" descr="http://www.techtree.com/sites/default/files/2012/11/Samsung_Notebook_Series_5_ULTRA_Touch_540U3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268413"/>
            <a:ext cx="6350000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8"/>
          <p:cNvSpPr txBox="1">
            <a:spLocks noChangeArrowheads="1"/>
          </p:cNvSpPr>
          <p:nvPr/>
        </p:nvSpPr>
        <p:spPr bwMode="auto">
          <a:xfrm>
            <a:off x="2339975" y="5229225"/>
            <a:ext cx="2362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2400"/>
              <a:t>тачпед</a:t>
            </a:r>
          </a:p>
        </p:txBody>
      </p:sp>
      <p:sp>
        <p:nvSpPr>
          <p:cNvPr id="10245" name="TextBox 9"/>
          <p:cNvSpPr txBox="1">
            <a:spLocks noChangeArrowheads="1"/>
          </p:cNvSpPr>
          <p:nvPr/>
        </p:nvSpPr>
        <p:spPr bwMode="auto">
          <a:xfrm>
            <a:off x="1547813" y="3860800"/>
            <a:ext cx="2362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uk-UA" altLang="uk-UA" sz="2400"/>
              <a:t>клавіатура</a:t>
            </a:r>
          </a:p>
        </p:txBody>
      </p:sp>
      <p:sp>
        <p:nvSpPr>
          <p:cNvPr id="10246" name="TextBox 10"/>
          <p:cNvSpPr txBox="1">
            <a:spLocks noChangeArrowheads="1"/>
          </p:cNvSpPr>
          <p:nvPr/>
        </p:nvSpPr>
        <p:spPr bwMode="auto">
          <a:xfrm>
            <a:off x="5292725" y="836613"/>
            <a:ext cx="2362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2400"/>
              <a:t>монітор</a:t>
            </a:r>
          </a:p>
        </p:txBody>
      </p:sp>
      <p:sp>
        <p:nvSpPr>
          <p:cNvPr id="10247" name="TextBox 11"/>
          <p:cNvSpPr txBox="1">
            <a:spLocks noChangeArrowheads="1"/>
          </p:cNvSpPr>
          <p:nvPr/>
        </p:nvSpPr>
        <p:spPr bwMode="auto">
          <a:xfrm>
            <a:off x="6516688" y="5589588"/>
            <a:ext cx="23622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 sz="2400"/>
              <a:t>системний блок</a:t>
            </a:r>
          </a:p>
        </p:txBody>
      </p:sp>
    </p:spTree>
    <p:extLst>
      <p:ext uri="{BB962C8B-B14F-4D97-AF65-F5344CB8AC3E}">
        <p14:creationId xmlns:p14="http://schemas.microsoft.com/office/powerpoint/2010/main" val="320004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0646"/>
            <a:ext cx="9144000" cy="5866314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994064" y="6407705"/>
            <a:ext cx="7921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hlinkClick r:id="rId3"/>
              </a:rPr>
              <a:t>https://</a:t>
            </a:r>
            <a:r>
              <a:rPr lang="uk-UA" dirty="0" smtClean="0">
                <a:hlinkClick r:id="rId3"/>
              </a:rPr>
              <a:t>www.mozaweb.com/uk/Extra-3D_sceni-Nastilnij_komp_yuter-146841</a:t>
            </a:r>
            <a:r>
              <a:rPr lang="uk-UA" dirty="0" smtClean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34036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Прямокутник 4"/>
          <p:cNvSpPr/>
          <p:nvPr/>
        </p:nvSpPr>
        <p:spPr>
          <a:xfrm>
            <a:off x="550718" y="6388988"/>
            <a:ext cx="80425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hlinkClick r:id="rId2"/>
              </a:rPr>
              <a:t>https://</a:t>
            </a:r>
            <a:r>
              <a:rPr lang="uk-UA" dirty="0" smtClean="0">
                <a:hlinkClick r:id="rId2"/>
              </a:rPr>
              <a:t>ua.mozaweb.com/Extra-3D_sceni-Leptop_i_periferijni_pristroyi-148096</a:t>
            </a:r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0725"/>
            <a:ext cx="9144000" cy="56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664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152400"/>
            <a:ext cx="8229600" cy="6004560"/>
          </a:xfrm>
        </p:spPr>
        <p:txBody>
          <a:bodyPr/>
          <a:lstStyle/>
          <a:p>
            <a:r>
              <a:rPr lang="uk-UA" dirty="0" smtClean="0"/>
              <a:t>Назвіть зображені пристрої</a:t>
            </a:r>
          </a:p>
          <a:p>
            <a:r>
              <a:rPr lang="uk-UA" dirty="0" smtClean="0"/>
              <a:t>Що у них спільного?</a:t>
            </a:r>
          </a:p>
          <a:p>
            <a:r>
              <a:rPr lang="uk-UA" dirty="0" smtClean="0"/>
              <a:t>Що відмінного?</a:t>
            </a:r>
          </a:p>
          <a:p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</a:t>
            </a:r>
            <a:r>
              <a:rPr lang="ru-RU" dirty="0"/>
              <a:t> оберете у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ситуаціях</a:t>
            </a:r>
            <a:r>
              <a:rPr lang="ru-RU" dirty="0"/>
              <a:t>?</a:t>
            </a:r>
            <a:endParaRPr lang="uk-UA" dirty="0"/>
          </a:p>
        </p:txBody>
      </p:sp>
      <p:pic>
        <p:nvPicPr>
          <p:cNvPr id="2050" name="Picture 2" descr="https://www.extremetech.com/wp-content/uploads/2013/02/ubuntu-tv-pc-smartphone-tabl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631" y="2192776"/>
            <a:ext cx="5576651" cy="413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728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Що таке комп’ютер?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2812"/>
            <a:ext cx="9144000" cy="3998481"/>
          </a:xfrm>
          <a:prstGeom prst="rect">
            <a:avLst/>
          </a:prstGeom>
        </p:spPr>
      </p:pic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0" y="5381105"/>
            <a:ext cx="32419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2400" b="1" dirty="0" smtClean="0"/>
              <a:t>Введення</a:t>
            </a:r>
          </a:p>
          <a:p>
            <a:pPr algn="ctr" eaLnBrk="1" hangingPunct="1"/>
            <a:r>
              <a:rPr lang="uk-UA" altLang="uk-UA" sz="2400" dirty="0" smtClean="0"/>
              <a:t>інформації</a:t>
            </a:r>
            <a:endParaRPr lang="uk-UA" altLang="uk-UA" sz="2400" dirty="0"/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3039341" y="5381105"/>
            <a:ext cx="30133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2400" b="1" dirty="0" smtClean="0"/>
              <a:t>Обробка</a:t>
            </a:r>
          </a:p>
          <a:p>
            <a:pPr algn="ctr" eaLnBrk="1" hangingPunct="1"/>
            <a:r>
              <a:rPr lang="uk-UA" altLang="uk-UA" sz="2400" dirty="0" smtClean="0"/>
              <a:t>інформації</a:t>
            </a:r>
            <a:endParaRPr lang="uk-UA" altLang="uk-UA" sz="2400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850082" y="5381105"/>
            <a:ext cx="329391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2400" b="1" dirty="0" smtClean="0"/>
              <a:t>Виведення</a:t>
            </a:r>
          </a:p>
          <a:p>
            <a:pPr algn="ctr" eaLnBrk="1" hangingPunct="1"/>
            <a:r>
              <a:rPr lang="uk-UA" altLang="uk-UA" sz="2400" dirty="0" smtClean="0"/>
              <a:t>інформації</a:t>
            </a:r>
            <a:endParaRPr lang="uk-UA" altLang="uk-UA" sz="2400" dirty="0"/>
          </a:p>
        </p:txBody>
      </p:sp>
    </p:spTree>
    <p:extLst>
      <p:ext uri="{BB962C8B-B14F-4D97-AF65-F5344CB8AC3E}">
        <p14:creationId xmlns:p14="http://schemas.microsoft.com/office/powerpoint/2010/main" val="2084305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Процесор</a:t>
            </a:r>
            <a:endParaRPr lang="uk-UA" dirty="0"/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реалізує процес обробки інформації і координує роботу інших пристроїв</a:t>
            </a:r>
            <a:endParaRPr lang="uk-UA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76" y="2742497"/>
            <a:ext cx="2810884" cy="256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Центральний процесор (CPU), його основні виробники, ядра процесора,  віртуальні процесори для хмарних технологій | Поширені запитанн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636" y="2559123"/>
            <a:ext cx="5556626" cy="293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кутник 8"/>
          <p:cNvSpPr/>
          <p:nvPr/>
        </p:nvSpPr>
        <p:spPr>
          <a:xfrm>
            <a:off x="301336" y="6396842"/>
            <a:ext cx="8842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hlinkClick r:id="rId4"/>
              </a:rPr>
              <a:t>https://</a:t>
            </a:r>
            <a:r>
              <a:rPr lang="uk-UA" dirty="0" smtClean="0">
                <a:hlinkClick r:id="rId4"/>
              </a:rPr>
              <a:t>www.mozaweb.com/uk/Extra-Zobrazhennya-Komp_yuternij_mikroprocesor-250763</a:t>
            </a:r>
            <a:r>
              <a:rPr lang="uk-UA" dirty="0" smtClean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549919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ихідна">
  <a:themeElements>
    <a:clrScheme name="Фіолетова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ихідна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ія1" id="{58EFD592-36AC-4029-B3C6-AACEEB3CAC51}" vid="{F912BA3C-1514-429B-BE9B-B13691645D9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Презентація1</Template>
  <TotalTime>689</TotalTime>
  <Words>221</Words>
  <Application>Microsoft Office PowerPoint</Application>
  <PresentationFormat>Екран (4:3)</PresentationFormat>
  <Paragraphs>81</Paragraphs>
  <Slides>16</Slides>
  <Notes>2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22" baseType="lpstr">
      <vt:lpstr>Arial</vt:lpstr>
      <vt:lpstr>Calibri</vt:lpstr>
      <vt:lpstr>Wingdings</vt:lpstr>
      <vt:lpstr>Wingdings 2</vt:lpstr>
      <vt:lpstr>Wingdings 3</vt:lpstr>
      <vt:lpstr>Вихідна</vt:lpstr>
      <vt:lpstr>Складові комп’ютера </vt:lpstr>
      <vt:lpstr>Назвіть знайомі пристрої</vt:lpstr>
      <vt:lpstr>Пригадуємо</vt:lpstr>
      <vt:lpstr>Ноутбук</vt:lpstr>
      <vt:lpstr>Презентація PowerPoint</vt:lpstr>
      <vt:lpstr>Презентація PowerPoint</vt:lpstr>
      <vt:lpstr>Презентація PowerPoint</vt:lpstr>
      <vt:lpstr>Що таке комп’ютер?</vt:lpstr>
      <vt:lpstr>Процесор</vt:lpstr>
      <vt:lpstr>Познайомимось?</vt:lpstr>
      <vt:lpstr>Презентація PowerPoint</vt:lpstr>
      <vt:lpstr>Челендж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Складові комп’ютера</dc:title>
  <dc:creator>Oksana Pasichnyk</dc:creator>
  <cp:lastModifiedBy>Обліковий запис Microsoft</cp:lastModifiedBy>
  <cp:revision>17</cp:revision>
  <dcterms:created xsi:type="dcterms:W3CDTF">2017-01-14T20:13:00Z</dcterms:created>
  <dcterms:modified xsi:type="dcterms:W3CDTF">2021-02-12T19:31:41Z</dcterms:modified>
</cp:coreProperties>
</file>