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8" roundtripDataSignature="AMtx7mj54sYpSDVJTIDzSjxRE8WjgXz5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bcab0768aa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bcab0768a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bcab0768a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bcab0768aa_0_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bcab0768aa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bcab0768aa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ий слайд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68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00"/>
              </a:spcBef>
              <a:spcAft>
                <a:spcPts val="0"/>
              </a:spcAft>
              <a:buSzPts val="1260"/>
              <a:buNone/>
              <a:defRPr/>
            </a:lvl5pPr>
            <a:lvl6pPr lvl="5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6pPr>
            <a:lvl7pPr lvl="6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7pPr>
            <a:lvl8pPr lvl="7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8pPr>
            <a:lvl9pPr lvl="8" algn="ctr">
              <a:spcBef>
                <a:spcPts val="300"/>
              </a:spcBef>
              <a:spcAft>
                <a:spcPts val="0"/>
              </a:spcAft>
              <a:buSzPts val="135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2" type="sldNum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cap="rnd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3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3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вертикальний текст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2"/>
          <p:cNvSpPr txBox="1"/>
          <p:nvPr>
            <p:ph idx="1" type="body"/>
          </p:nvPr>
        </p:nvSpPr>
        <p:spPr>
          <a:xfrm rot="5400000">
            <a:off x="2116836" y="-440436"/>
            <a:ext cx="49103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3" name="Google Shape;93;p22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ий заголовок і текст" showMasterSp="0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99" name="Google Shape;99;p23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3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3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02" name="Google Shape;102;p23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3" name="Google Shape;103;p23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4" name="Google Shape;104;p23"/>
          <p:cNvCxnSpPr/>
          <p:nvPr/>
        </p:nvCxnSpPr>
        <p:spPr>
          <a:xfrm rot="5400000">
            <a:off x="3629607" y="3201952"/>
            <a:ext cx="585216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і об'єкт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4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3" name="Google Shape;33;p14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ий слайд" showMasterSp="0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5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38" name="Google Shape;38;p15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9" name="Google Shape;39;p15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озділу" showMasterSp="0" type="secHead">
  <p:cSld name="SECTION_HEADER">
    <p:bg>
      <p:bgPr>
        <a:solidFill>
          <a:schemeClr val="dk2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/>
          <p:nvPr>
            <p:ph type="title"/>
          </p:nvPr>
        </p:nvSpPr>
        <p:spPr>
          <a:xfrm>
            <a:off x="1219200" y="2971800"/>
            <a:ext cx="6858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alibri"/>
              <a:buNone/>
              <a:defRPr b="0"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1295400" y="4267200"/>
            <a:ext cx="6781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600"/>
              </a:spcBef>
              <a:spcAft>
                <a:spcPts val="0"/>
              </a:spcAft>
              <a:buSzPts val="152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368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43" name="Google Shape;43;p16"/>
          <p:cNvSpPr txBox="1"/>
          <p:nvPr>
            <p:ph idx="10" type="dt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11" type="ftr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6"/>
          <p:cNvSpPr txBox="1"/>
          <p:nvPr>
            <p:ph idx="12" type="sldNum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6" name="Google Shape;46;p1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cap="rnd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16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'єкти" type="twoObj">
  <p:cSld name="TWO_OBJECT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7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53" name="Google Shape;53;p17"/>
          <p:cNvSpPr txBox="1"/>
          <p:nvPr>
            <p:ph idx="1" type="body"/>
          </p:nvPr>
        </p:nvSpPr>
        <p:spPr>
          <a:xfrm>
            <a:off x="457200" y="1219200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4" name="Google Shape;54;p17"/>
          <p:cNvSpPr txBox="1"/>
          <p:nvPr>
            <p:ph idx="2" type="body"/>
          </p:nvPr>
        </p:nvSpPr>
        <p:spPr>
          <a:xfrm>
            <a:off x="4632198" y="1216152"/>
            <a:ext cx="4041648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орівняння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8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8"/>
          <p:cNvSpPr txBox="1"/>
          <p:nvPr>
            <p:ph idx="1" type="body"/>
          </p:nvPr>
        </p:nvSpPr>
        <p:spPr>
          <a:xfrm>
            <a:off x="457200" y="1285875"/>
            <a:ext cx="4040188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8" name="Google Shape;58;p18"/>
          <p:cNvSpPr txBox="1"/>
          <p:nvPr>
            <p:ph idx="2" type="body"/>
          </p:nvPr>
        </p:nvSpPr>
        <p:spPr>
          <a:xfrm>
            <a:off x="4648200" y="1295400"/>
            <a:ext cx="4041775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824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spcBef>
                <a:spcPts val="500"/>
              </a:spcBef>
              <a:spcAft>
                <a:spcPts val="0"/>
              </a:spcAft>
              <a:buSzPts val="1520"/>
              <a:buNone/>
              <a:defRPr b="1" sz="20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368"/>
              <a:buNone/>
              <a:defRPr b="1" sz="18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8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62" name="Google Shape;62;p18"/>
          <p:cNvSpPr txBox="1"/>
          <p:nvPr>
            <p:ph idx="3" type="body"/>
          </p:nvPr>
        </p:nvSpPr>
        <p:spPr>
          <a:xfrm>
            <a:off x="457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63" name="Google Shape;63;p18"/>
          <p:cNvSpPr txBox="1"/>
          <p:nvPr>
            <p:ph idx="4" type="body"/>
          </p:nvPr>
        </p:nvSpPr>
        <p:spPr>
          <a:xfrm>
            <a:off x="4648200" y="2133600"/>
            <a:ext cx="4038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Лише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9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69" name="Google Shape;69;p19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міст із підписом" showMasterSp="0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0"/>
          <p:cNvSpPr txBox="1"/>
          <p:nvPr>
            <p:ph type="title"/>
          </p:nvPr>
        </p:nvSpPr>
        <p:spPr>
          <a:xfrm>
            <a:off x="6324600" y="304800"/>
            <a:ext cx="2514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  <a:defRPr b="1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" type="body"/>
          </p:nvPr>
        </p:nvSpPr>
        <p:spPr>
          <a:xfrm>
            <a:off x="6324600" y="1219200"/>
            <a:ext cx="2514600" cy="48434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37500"/>
              </a:lnSpc>
              <a:spcBef>
                <a:spcPts val="600"/>
              </a:spcBef>
              <a:spcAft>
                <a:spcPts val="0"/>
              </a:spcAft>
              <a:buSzPts val="1216"/>
              <a:buNone/>
              <a:defRPr sz="16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12"/>
              <a:buNone/>
              <a:defRPr sz="12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60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630"/>
              <a:buNone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0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464646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76" name="Google Shape;76;p20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77" name="Google Shape;77;p20"/>
          <p:cNvCxnSpPr/>
          <p:nvPr/>
        </p:nvCxnSpPr>
        <p:spPr>
          <a:xfrm rot="5400000">
            <a:off x="3160645" y="3324225"/>
            <a:ext cx="603504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8" name="Google Shape;78;p20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0"/>
          <p:cNvSpPr txBox="1"/>
          <p:nvPr>
            <p:ph idx="2" type="body"/>
          </p:nvPr>
        </p:nvSpPr>
        <p:spPr>
          <a:xfrm>
            <a:off x="304800" y="304800"/>
            <a:ext cx="57150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5468" lvl="0" marL="457200" algn="l">
              <a:spcBef>
                <a:spcPts val="600"/>
              </a:spcBef>
              <a:spcAft>
                <a:spcPts val="0"/>
              </a:spcAft>
              <a:buSzPts val="1368"/>
              <a:buChar char="🞂"/>
              <a:defRPr/>
            </a:lvl1pPr>
            <a:lvl2pPr indent="-315468" lvl="1" marL="9144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2pPr>
            <a:lvl3pPr indent="-315467" lvl="2" marL="1371600" algn="l">
              <a:spcBef>
                <a:spcPts val="500"/>
              </a:spcBef>
              <a:spcAft>
                <a:spcPts val="0"/>
              </a:spcAft>
              <a:buSzPts val="1368"/>
              <a:buChar char="🞂"/>
              <a:defRPr/>
            </a:lvl3pPr>
            <a:lvl4pPr indent="-308610" lvl="3" marL="1828800" algn="l">
              <a:spcBef>
                <a:spcPts val="400"/>
              </a:spcBef>
              <a:spcAft>
                <a:spcPts val="0"/>
              </a:spcAft>
              <a:buSzPts val="1260"/>
              <a:buChar char="◻"/>
              <a:defRPr/>
            </a:lvl4pPr>
            <a:lvl5pPr indent="-308610" lvl="4" marL="2286000" algn="l">
              <a:spcBef>
                <a:spcPts val="300"/>
              </a:spcBef>
              <a:spcAft>
                <a:spcPts val="0"/>
              </a:spcAft>
              <a:buSzPts val="1260"/>
              <a:buChar char="◻"/>
              <a:defRPr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ображення з підписом" showMasterSp="0" type="picTx">
  <p:cSld name="PICTURE_WITH_CAPTION_TEXT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title"/>
          </p:nvPr>
        </p:nvSpPr>
        <p:spPr>
          <a:xfrm>
            <a:off x="457200" y="500856"/>
            <a:ext cx="8229600" cy="67468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274300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0" sz="2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/>
          <p:nvPr>
            <p:ph idx="2" type="pic"/>
          </p:nvPr>
        </p:nvSpPr>
        <p:spPr>
          <a:xfrm>
            <a:off x="457200" y="1905000"/>
            <a:ext cx="8229600" cy="4270248"/>
          </a:xfrm>
          <a:prstGeom prst="rect">
            <a:avLst/>
          </a:prstGeom>
          <a:solidFill>
            <a:srgbClr val="BABABA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32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21"/>
          <p:cNvSpPr txBox="1"/>
          <p:nvPr>
            <p:ph idx="1" type="body"/>
          </p:nvPr>
        </p:nvSpPr>
        <p:spPr>
          <a:xfrm>
            <a:off x="457200" y="12192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1064"/>
              <a:buFont typeface="Calibri"/>
              <a:buNone/>
              <a:defRPr sz="1400"/>
            </a:lvl1pPr>
            <a:lvl2pPr indent="-286512" lvl="1" marL="914400" algn="l">
              <a:spcBef>
                <a:spcPts val="500"/>
              </a:spcBef>
              <a:spcAft>
                <a:spcPts val="0"/>
              </a:spcAft>
              <a:buSzPts val="912"/>
              <a:buChar char="🞂"/>
              <a:defRPr sz="1200"/>
            </a:lvl2pPr>
            <a:lvl3pPr indent="-276860" lvl="2" marL="1371600" algn="l">
              <a:spcBef>
                <a:spcPts val="500"/>
              </a:spcBef>
              <a:spcAft>
                <a:spcPts val="0"/>
              </a:spcAft>
              <a:buSzPts val="760"/>
              <a:buChar char="🞂"/>
              <a:defRPr sz="1000"/>
            </a:lvl3pPr>
            <a:lvl4pPr indent="-268605" lvl="3" marL="1828800" algn="l">
              <a:spcBef>
                <a:spcPts val="400"/>
              </a:spcBef>
              <a:spcAft>
                <a:spcPts val="0"/>
              </a:spcAft>
              <a:buSzPts val="630"/>
              <a:buChar char="◻"/>
              <a:defRPr sz="900"/>
            </a:lvl4pPr>
            <a:lvl5pPr indent="-268604" lvl="4" marL="2286000" algn="l">
              <a:spcBef>
                <a:spcPts val="300"/>
              </a:spcBef>
              <a:spcAft>
                <a:spcPts val="0"/>
              </a:spcAft>
              <a:buSzPts val="630"/>
              <a:buChar char="◻"/>
              <a:defRPr sz="900"/>
            </a:lvl5pPr>
            <a:lvl6pPr indent="-314325" lvl="5" marL="27432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6pPr>
            <a:lvl7pPr indent="-314325" lvl="6" marL="32004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7pPr>
            <a:lvl8pPr indent="-314325" lvl="7" marL="36576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8pPr>
            <a:lvl9pPr indent="-314325" lvl="8" marL="4114800" algn="l">
              <a:spcBef>
                <a:spcPts val="300"/>
              </a:spcBef>
              <a:spcAft>
                <a:spcPts val="0"/>
              </a:spcAft>
              <a:buSzPts val="1350"/>
              <a:buChar char="🞂"/>
              <a:defRPr/>
            </a:lvl9pPr>
          </a:lstStyle>
          <a:p/>
        </p:txBody>
      </p:sp>
      <p:sp>
        <p:nvSpPr>
          <p:cNvPr id="84" name="Google Shape;84;p21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1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1pPr>
            <a:lvl2pPr indent="0" lvl="1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2pPr>
            <a:lvl3pPr indent="0" lvl="2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3pPr>
            <a:lvl4pPr indent="0" lvl="3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4pPr>
            <a:lvl5pPr indent="0" lvl="4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5pPr>
            <a:lvl6pPr indent="0" lvl="5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6pPr>
            <a:lvl7pPr indent="0" lvl="6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7pPr>
            <a:lvl8pPr indent="0" lvl="7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8pPr>
            <a:lvl9pPr indent="0" lvl="8" marL="0" algn="l">
              <a:spcBef>
                <a:spcPts val="0"/>
              </a:spcBef>
              <a:buNone/>
              <a:defRPr>
                <a:solidFill>
                  <a:srgbClr val="DEF5FA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87" name="Google Shape;87;p21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88" name="Google Shape;88;p21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1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4076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76"/>
              <a:buFont typeface="Noto Sans Symbols"/>
              <a:buChar char="🞂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39597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48"/>
              <a:buFont typeface="Noto Sans Symbols"/>
              <a:buChar char="🞂"/>
              <a:defRPr b="0" i="0" sz="2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5119" lvl="2" marL="1371600" marR="0" rtl="0" algn="l">
              <a:spcBef>
                <a:spcPts val="500"/>
              </a:spcBef>
              <a:spcAft>
                <a:spcPts val="0"/>
              </a:spcAft>
              <a:buClr>
                <a:srgbClr val="BABABA"/>
              </a:buClr>
              <a:buSzPts val="1520"/>
              <a:buFont typeface="Noto Sans Symbols"/>
              <a:buChar char="🞂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861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7673AE"/>
              </a:buClr>
              <a:buSzPts val="1260"/>
              <a:buFont typeface="Noto Sans Symbols"/>
              <a:buChar char="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972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8BA1B3"/>
              </a:buClr>
              <a:buSzPts val="1200"/>
              <a:buFont typeface="Noto Sans Symbols"/>
              <a:buChar char="🞂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5275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646C8F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5275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BABABA"/>
              </a:buClr>
              <a:buSzPts val="1050"/>
              <a:buFont typeface="Noto Sans Symbols"/>
              <a:buChar char="🞂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85750" lvl="8" marL="4114800" marR="0" rtl="0" algn="l">
              <a:spcBef>
                <a:spcPts val="300"/>
              </a:spcBef>
              <a:spcAft>
                <a:spcPts val="0"/>
              </a:spcAft>
              <a:buClr>
                <a:srgbClr val="9FB8CD"/>
              </a:buClr>
              <a:buSzPts val="900"/>
              <a:buFont typeface="Noto Sans Symbols"/>
              <a:buChar char="🞂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rgbClr val="46464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5" name="Google Shape;15;p12"/>
          <p:cNvCxnSpPr/>
          <p:nvPr/>
        </p:nvCxnSpPr>
        <p:spPr>
          <a:xfrm>
            <a:off x="457200" y="6353175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6" name="Google Shape;16;p12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7" name="Google Shape;17;p12"/>
          <p:cNvSpPr/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Relationship Id="rId4" Type="http://schemas.openxmlformats.org/officeDocument/2006/relationships/image" Target="../media/image11.jpg"/><Relationship Id="rId5" Type="http://schemas.openxmlformats.org/officeDocument/2006/relationships/image" Target="../media/image28.png"/><Relationship Id="rId6" Type="http://schemas.openxmlformats.org/officeDocument/2006/relationships/image" Target="../media/image2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jpg"/><Relationship Id="rId4" Type="http://schemas.openxmlformats.org/officeDocument/2006/relationships/image" Target="../media/image2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11.jpg"/><Relationship Id="rId5" Type="http://schemas.openxmlformats.org/officeDocument/2006/relationships/image" Target="../media/image10.png"/><Relationship Id="rId6" Type="http://schemas.openxmlformats.org/officeDocument/2006/relationships/image" Target="../media/image14.png"/><Relationship Id="rId7" Type="http://schemas.openxmlformats.org/officeDocument/2006/relationships/image" Target="../media/image7.jpg"/><Relationship Id="rId8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Relationship Id="rId4" Type="http://schemas.openxmlformats.org/officeDocument/2006/relationships/image" Target="../media/image6.jpg"/><Relationship Id="rId5" Type="http://schemas.openxmlformats.org/officeDocument/2006/relationships/image" Target="../media/image8.jpg"/><Relationship Id="rId6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2.png"/><Relationship Id="rId7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jp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jpg"/><Relationship Id="rId4" Type="http://schemas.openxmlformats.org/officeDocument/2006/relationships/image" Target="../media/image19.jpg"/><Relationship Id="rId5" Type="http://schemas.openxmlformats.org/officeDocument/2006/relationships/image" Target="../media/image23.png"/><Relationship Id="rId6" Type="http://schemas.openxmlformats.org/officeDocument/2006/relationships/image" Target="../media/image2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hyperlink" Target="https://www.yakaboo.ua/help-your-kids-with-computer-science.html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ocs.google.com/presentation/d/1D6sEPQvI8tI_KAYJUaiV63Zmsd1fHDSLi7ThgKveLd0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"/>
          <p:cNvSpPr txBox="1"/>
          <p:nvPr>
            <p:ph type="ctrTitle"/>
          </p:nvPr>
        </p:nvSpPr>
        <p:spPr>
          <a:xfrm>
            <a:off x="1219200" y="3886200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uk-UA"/>
              <a:t>Історія виникнення пристроїв для роботи з інформацією </a:t>
            </a:r>
            <a:endParaRPr/>
          </a:p>
        </p:txBody>
      </p:sp>
      <p:sp>
        <p:nvSpPr>
          <p:cNvPr id="110" name="Google Shape;110;p1"/>
          <p:cNvSpPr txBox="1"/>
          <p:nvPr>
            <p:ph idx="1" type="subTitle"/>
          </p:nvPr>
        </p:nvSpPr>
        <p:spPr>
          <a:xfrm>
            <a:off x="1219200" y="5124450"/>
            <a:ext cx="6858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520"/>
              <a:buNone/>
            </a:pPr>
            <a:r>
              <a:t/>
            </a:r>
            <a:endParaRPr/>
          </a:p>
        </p:txBody>
      </p:sp>
      <p:pic>
        <p:nvPicPr>
          <p:cNvPr id="111" name="Google Shape;111;p1"/>
          <p:cNvPicPr preferRelativeResize="0"/>
          <p:nvPr/>
        </p:nvPicPr>
        <p:blipFill rotWithShape="1">
          <a:blip r:embed="rId3">
            <a:alphaModFix/>
          </a:blip>
          <a:srcRect b="11362" l="0" r="0" t="24697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824"/>
              <a:buChar char="🞂"/>
            </a:pPr>
            <a:r>
              <a:rPr lang="uk-UA" sz="2400"/>
              <a:t>Якими пристроями для обчислень користувались у школі раніше?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824"/>
              <a:buChar char="🞂"/>
            </a:pPr>
            <a:r>
              <a:rPr lang="uk-UA" sz="2400"/>
              <a:t>Як виконували ті завдання, для яких сьогодні використовуємо комп’ютери?</a:t>
            </a:r>
            <a:endParaRPr sz="2400"/>
          </a:p>
        </p:txBody>
      </p:sp>
      <p:sp>
        <p:nvSpPr>
          <p:cNvPr id="195" name="Google Shape;195;p10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Розпитай у старших</a:t>
            </a:r>
            <a:endParaRPr/>
          </a:p>
        </p:txBody>
      </p:sp>
      <p:pic>
        <p:nvPicPr>
          <p:cNvPr descr="C:\Users\Оксана\Desktop\DystOsvita\картинки\boy3.gif" id="196" name="Google Shape;19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47000" y="0"/>
            <a:ext cx="1362075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mg.ehowcdn.com/article-new/ds-photo/getty/article/117/165/78367280_XS.jpg" id="197" name="Google Shape;19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208702">
            <a:off x="1998317" y="4205995"/>
            <a:ext cx="1753157" cy="232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" y="3073429"/>
            <a:ext cx="4835391" cy="12293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езультат пошуку зображень за запитом друкарська машинка" id="199" name="Google Shape;199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47708" y="3165895"/>
            <a:ext cx="2939092" cy="267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Роботи-помічники чи замінники людей?</a:t>
            </a:r>
            <a:endParaRPr/>
          </a:p>
        </p:txBody>
      </p:sp>
      <p:sp>
        <p:nvSpPr>
          <p:cNvPr id="205" name="Google Shape;205;p11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128"/>
              <a:buChar char="🞂"/>
            </a:pPr>
            <a:r>
              <a:rPr lang="uk-UA" sz="2800"/>
              <a:t>Як думаєш, роботи колись зможуть замінити вчителів? 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2128"/>
              <a:buChar char="🞂"/>
            </a:pPr>
            <a:r>
              <a:rPr lang="uk-UA" sz="2800"/>
              <a:t>Як би ти почувався/почувалась, якби їхала в автомобілі, яким керує робот?</a:t>
            </a:r>
            <a:endParaRPr/>
          </a:p>
          <a:p>
            <a:pPr indent="-148844" lvl="0" marL="274320" rtl="0" algn="l">
              <a:spcBef>
                <a:spcPts val="600"/>
              </a:spcBef>
              <a:spcAft>
                <a:spcPts val="0"/>
              </a:spcAft>
              <a:buSzPts val="1976"/>
              <a:buNone/>
            </a:pPr>
            <a:r>
              <a:t/>
            </a:r>
            <a:endParaRPr/>
          </a:p>
        </p:txBody>
      </p:sp>
      <p:pic>
        <p:nvPicPr>
          <p:cNvPr descr="Robot teacher in classroom stock illustration. Illustration of electronics  - 19178615" id="206" name="Google Shape;20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0385" y="3399028"/>
            <a:ext cx="3346415" cy="2677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езультат пошуку зображень за запитом driverless car" id="207" name="Google Shape;20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3676" y="3151984"/>
            <a:ext cx="4724400" cy="292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bcab0768aa_0_0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Що може піти не так? Як це перевірити?</a:t>
            </a:r>
            <a:endParaRPr/>
          </a:p>
        </p:txBody>
      </p:sp>
      <p:sp>
        <p:nvSpPr>
          <p:cNvPr id="214" name="Google Shape;214;gbcab0768aa_0_0"/>
          <p:cNvSpPr txBox="1"/>
          <p:nvPr>
            <p:ph idx="1" type="body"/>
          </p:nvPr>
        </p:nvSpPr>
        <p:spPr>
          <a:xfrm>
            <a:off x="457200" y="1219200"/>
            <a:ext cx="8229600" cy="4937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Пристрій не підключено до живлення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Пристрій не підключено до інших пристроїв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Пристрій має перешкоди для функціонування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Пристрій вийшов з ладу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Відбулось повстання роботів і вони захопили владу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bcab0768aa_0_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Що я можу зробити самостійно?</a:t>
            </a:r>
            <a:endParaRPr/>
          </a:p>
        </p:txBody>
      </p:sp>
      <p:sp>
        <p:nvSpPr>
          <p:cNvPr id="221" name="Google Shape;221;gbcab0768aa_0_6"/>
          <p:cNvSpPr txBox="1"/>
          <p:nvPr>
            <p:ph idx="1" type="body"/>
          </p:nvPr>
        </p:nvSpPr>
        <p:spPr>
          <a:xfrm>
            <a:off x="457200" y="1219200"/>
            <a:ext cx="8229600" cy="4937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Вимкнути комп’ютер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Перезавантажити комп’ютер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uk-UA"/>
              <a:t>Розібрати комп’ютер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Давні часи		Перші пристрої для лічби</a:t>
            </a:r>
            <a:endParaRPr/>
          </a:p>
        </p:txBody>
      </p:sp>
      <p:pic>
        <p:nvPicPr>
          <p:cNvPr descr="http://www.kkitts.net/blog/files/lascaux-hunters.jpg" id="117" name="Google Shape;11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784" y="1244530"/>
            <a:ext cx="2455863" cy="37798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mg.ehowcdn.com/article-new/ds-photo/getty/article/117/165/78367280_XS.jpg" id="118" name="Google Shape;11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44161" y="3697288"/>
            <a:ext cx="1942639" cy="2577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people.seas.harvard.edu/~jones/cscie129/nu_lectures/lecture1/images/sonic_drums_1.gif" id="119" name="Google Shape;119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69174" y="1223819"/>
            <a:ext cx="3179762" cy="2903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08218" y="4205124"/>
            <a:ext cx="3132494" cy="2066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denovar.ru/d/106374/d/422647203_6.jpg" id="121" name="Google Shape;121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53989" y="1311747"/>
            <a:ext cx="2208213" cy="22082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s54.radikal.ru/i146/1008/42/ad8636b7be15.jpg" id="122" name="Google Shape;122;p2"/>
          <p:cNvPicPr preferRelativeResize="0"/>
          <p:nvPr/>
        </p:nvPicPr>
        <p:blipFill rotWithShape="1">
          <a:blip r:embed="rId8">
            <a:alphaModFix/>
          </a:blip>
          <a:srcRect b="50301" l="0" r="0" t="0"/>
          <a:stretch/>
        </p:blipFill>
        <p:spPr>
          <a:xfrm>
            <a:off x="114445" y="5238297"/>
            <a:ext cx="3293773" cy="903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replica of the Stepped Reckoner of Lebniz" id="127" name="Google Shape;12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027" y="4208319"/>
            <a:ext cx="3917572" cy="239135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Перші винаходи</a:t>
            </a:r>
            <a:endParaRPr/>
          </a:p>
        </p:txBody>
      </p:sp>
      <p:pic>
        <p:nvPicPr>
          <p:cNvPr descr="http://freepages.genealogy.rootsweb.ancestry.com/~harringtonfamilies/print.jpg" id="129" name="Google Shape;129;p3"/>
          <p:cNvPicPr preferRelativeResize="0"/>
          <p:nvPr/>
        </p:nvPicPr>
        <p:blipFill rotWithShape="1">
          <a:blip r:embed="rId4">
            <a:alphaModFix/>
          </a:blip>
          <a:srcRect b="6696" l="0" r="0" t="0"/>
          <a:stretch/>
        </p:blipFill>
        <p:spPr>
          <a:xfrm>
            <a:off x="728085" y="1143000"/>
            <a:ext cx="3105150" cy="28082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chrysalide.freewebsites.com/pascalina.jpg" id="130" name="Google Shape;130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2067" y="1334437"/>
            <a:ext cx="3233882" cy="242541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Арифметическая счетная машина Блеза Паскаля, Паскалево колесо, суммирующая машина Паскаля, Паскалина" id="131" name="Google Shape;131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34345" y="4208319"/>
            <a:ext cx="3969327" cy="241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Розвиток обчислювальних машин</a:t>
            </a:r>
            <a:endParaRPr/>
          </a:p>
        </p:txBody>
      </p:sp>
      <p:pic>
        <p:nvPicPr>
          <p:cNvPr descr="A model of the mill of Analytical Engine" id="137" name="Google Shape;13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825" y="1844675"/>
            <a:ext cx="3902075" cy="3917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-03.ibm.com/ibm/history/ibm100/images/icp/S360860W49376O56/us__en_us__ibm100__tabulator__hollerith_machine__720x616.jpg" id="138" name="Google Shape;13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11638" y="1844675"/>
            <a:ext cx="4754562" cy="40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48488" y="2060575"/>
            <a:ext cx="1979612" cy="24907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k I at Harvard" id="144" name="Google Shape;14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850" y="260350"/>
            <a:ext cx="5238750" cy="3009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llosus in 1944" id="145" name="Google Shape;14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188" y="3429000"/>
            <a:ext cx="4762500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67400" y="188913"/>
            <a:ext cx="1809750" cy="300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795963" y="4437063"/>
            <a:ext cx="2514600" cy="187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Сергій Лебєдєв, МЕОМ, 1951</a:t>
            </a:r>
            <a:endParaRPr/>
          </a:p>
        </p:txBody>
      </p:sp>
      <p:sp>
        <p:nvSpPr>
          <p:cNvPr id="153" name="Google Shape;153;p6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Під керівництвом цього українського вченого було розроблено перший український комп’ютер</a:t>
            </a:r>
            <a:endParaRPr/>
          </a:p>
        </p:txBody>
      </p:sp>
      <p:pic>
        <p:nvPicPr>
          <p:cNvPr descr="Сергій Лебедєв" id="154" name="Google Shape;15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3663" y="25400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ла електронна лічильна машина" id="155" name="Google Shape;15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5650" y="2324100"/>
            <a:ext cx="5256213" cy="3665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IVAC 1103" id="160" name="Google Shape;16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388" y="476250"/>
            <a:ext cx="4333875" cy="26971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columbia.edu/cu/computinghistory/650-2.jpg" id="161" name="Google Shape;161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81500" y="260350"/>
            <a:ext cx="4762500" cy="2800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html.rincondelvago.com/000474370.png" id="162" name="Google Shape;162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0825" y="3275013"/>
            <a:ext cx="4249738" cy="3346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BM PC 5150" id="163" name="Google Shape;163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00563" y="3284538"/>
            <a:ext cx="4391025" cy="32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uk-UA"/>
              <a:t>Цифровий світ</a:t>
            </a:r>
            <a:endParaRPr/>
          </a:p>
        </p:txBody>
      </p:sp>
      <p:sp>
        <p:nvSpPr>
          <p:cNvPr id="169" name="Google Shape;169;p8"/>
          <p:cNvSpPr txBox="1"/>
          <p:nvPr>
            <p:ph idx="1" type="body"/>
          </p:nvPr>
        </p:nvSpPr>
        <p:spPr>
          <a:xfrm>
            <a:off x="457200" y="1219200"/>
            <a:ext cx="8229600" cy="9180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Інформатика допомагає не просто користуватись цими надбаннями, але й творити їх майбутнє!</a:t>
            </a:r>
            <a:endParaRPr/>
          </a:p>
        </p:txBody>
      </p:sp>
      <p:pic>
        <p:nvPicPr>
          <p:cNvPr id="170" name="Google Shape;17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657218"/>
            <a:ext cx="9144000" cy="337574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8"/>
          <p:cNvSpPr txBox="1"/>
          <p:nvPr/>
        </p:nvSpPr>
        <p:spPr>
          <a:xfrm>
            <a:off x="300251" y="3651426"/>
            <a:ext cx="139207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Магазини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8"/>
          <p:cNvSpPr txBox="1"/>
          <p:nvPr/>
        </p:nvSpPr>
        <p:spPr>
          <a:xfrm>
            <a:off x="1856094" y="3713965"/>
            <a:ext cx="139207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GPS навігація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8"/>
          <p:cNvSpPr txBox="1"/>
          <p:nvPr/>
        </p:nvSpPr>
        <p:spPr>
          <a:xfrm>
            <a:off x="2784144" y="3121867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Телебачення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8"/>
          <p:cNvSpPr txBox="1"/>
          <p:nvPr/>
        </p:nvSpPr>
        <p:spPr>
          <a:xfrm>
            <a:off x="4749420" y="2472552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Супутники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8"/>
          <p:cNvSpPr txBox="1"/>
          <p:nvPr/>
        </p:nvSpPr>
        <p:spPr>
          <a:xfrm>
            <a:off x="5735472" y="2823072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Банки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8"/>
          <p:cNvSpPr txBox="1"/>
          <p:nvPr/>
        </p:nvSpPr>
        <p:spPr>
          <a:xfrm>
            <a:off x="4877369" y="3389713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Фільми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8"/>
          <p:cNvSpPr txBox="1"/>
          <p:nvPr/>
        </p:nvSpPr>
        <p:spPr>
          <a:xfrm>
            <a:off x="6165376" y="3713965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Лікарні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8"/>
          <p:cNvSpPr txBox="1"/>
          <p:nvPr/>
        </p:nvSpPr>
        <p:spPr>
          <a:xfrm>
            <a:off x="7380026" y="3713965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Літаки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8"/>
          <p:cNvSpPr txBox="1"/>
          <p:nvPr/>
        </p:nvSpPr>
        <p:spPr>
          <a:xfrm>
            <a:off x="7345908" y="5496914"/>
            <a:ext cx="16104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Платежі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8"/>
          <p:cNvSpPr txBox="1"/>
          <p:nvPr/>
        </p:nvSpPr>
        <p:spPr>
          <a:xfrm>
            <a:off x="4554940" y="5408120"/>
            <a:ext cx="161043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Соціальні мережі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8"/>
          <p:cNvSpPr/>
          <p:nvPr/>
        </p:nvSpPr>
        <p:spPr>
          <a:xfrm>
            <a:off x="764506" y="6389795"/>
            <a:ext cx="79698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https://www.yakaboo.ua/help-your-kids-with-computer-science.html</a:t>
            </a: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9"/>
          <p:cNvSpPr txBox="1"/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None/>
            </a:pPr>
            <a:r>
              <a:rPr lang="uk-UA"/>
              <a:t>Як можна зробити комп’ютер з цих речей, і для чого його можна використовувати?</a:t>
            </a:r>
            <a:endParaRPr/>
          </a:p>
        </p:txBody>
      </p:sp>
      <p:sp>
        <p:nvSpPr>
          <p:cNvPr id="187" name="Google Shape;187;p9"/>
          <p:cNvSpPr txBox="1"/>
          <p:nvPr>
            <p:ph idx="1" type="body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Ковдра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Зубна щітка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Дзеркало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Парасоля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Ключ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Книга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Тарілка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Олівець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Кросівки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Лінійка</a:t>
            </a:r>
            <a:endParaRPr/>
          </a:p>
          <a:p>
            <a:pPr indent="-274320" lvl="0" marL="274320" rtl="0" algn="l">
              <a:spcBef>
                <a:spcPts val="600"/>
              </a:spcBef>
              <a:spcAft>
                <a:spcPts val="0"/>
              </a:spcAft>
              <a:buSzPts val="1976"/>
              <a:buChar char="🞂"/>
            </a:pPr>
            <a:r>
              <a:rPr lang="uk-UA"/>
              <a:t>Придумай свій!</a:t>
            </a:r>
            <a:endParaRPr/>
          </a:p>
        </p:txBody>
      </p:sp>
      <p:sp>
        <p:nvSpPr>
          <p:cNvPr id="188" name="Google Shape;188;p9"/>
          <p:cNvSpPr/>
          <p:nvPr/>
        </p:nvSpPr>
        <p:spPr>
          <a:xfrm>
            <a:off x="613064" y="6364778"/>
            <a:ext cx="831272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https://docs.google.com/presentation/d/1D6sEPQvI8tI_KAYJUaiV63Zmsd1fHDSLi7ThgKveLd0/edit?usp=sharing</a:t>
            </a:r>
            <a:r>
              <a:rPr lang="uk-UA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9"/>
          <p:cNvSpPr txBox="1"/>
          <p:nvPr/>
        </p:nvSpPr>
        <p:spPr>
          <a:xfrm>
            <a:off x="5642263" y="4956631"/>
            <a:ext cx="328352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Які пристрої чи сенсори введення/виведення інформації потрібно додати? </a:t>
            </a:r>
            <a:br>
              <a:rPr i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i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Як би вони могли виглядати?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Вихідна">
  <a:themeElements>
    <a:clrScheme name="Фіолетова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2017-01-14T20:13:50Z</dcterms:created>
  <dc:creator>Oksana Pasichnyk</dc:creator>
</cp:coreProperties>
</file>