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8288000" cy="10287000"/>
  <p:notesSz cx="6858000" cy="9144000"/>
  <p:embeddedFontLst>
    <p:embeddedFont>
      <p:font typeface="Montserrat" charset="-52"/>
      <p:regular r:id="rId13"/>
    </p:embeddedFont>
    <p:embeddedFont>
      <p:font typeface="Montaser Arabic Semi-Bold" charset="-78"/>
      <p:regular r:id="rId14"/>
    </p:embeddedFont>
    <p:embeddedFont>
      <p:font typeface="Montserrat Bold" charset="-52"/>
      <p:regular r:id="rId15"/>
    </p:embeddedFont>
    <p:embeddedFont>
      <p:font typeface="Montserrat Bold Italics" charset="-52"/>
      <p:regular r:id="rId16"/>
    </p:embeddedFont>
    <p:embeddedFont>
      <p:font typeface="Calibri" pitchFamily="34" charset="0"/>
      <p:regular r:id="rId17"/>
      <p:bold r:id="rId18"/>
      <p:italic r:id="rId19"/>
      <p:boldItalic r:id="rId20"/>
    </p:embeddedFont>
    <p:embeddedFont>
      <p:font typeface="Montserrat Ultra-Bold" charset="-52"/>
      <p:regular r:id="rId21"/>
    </p:embeddedFont>
    <p:embeddedFont>
      <p:font typeface="Montaser Arabic Bold" charset="-78"/>
      <p:regular r:id="rId22"/>
    </p:embeddedFont>
    <p:embeddedFont>
      <p:font typeface="Montserrat Medium" charset="-52"/>
      <p:regular r:id="rId23"/>
    </p:embeddedFont>
    <p:embeddedFont>
      <p:font typeface="Montaser Arabic" charset="-78"/>
      <p:regular r:id="rId24"/>
    </p:embeddedFont>
    <p:embeddedFont>
      <p:font typeface="Architects Daughter" charset="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1" d="100"/>
          <a:sy n="41" d="100"/>
        </p:scale>
        <p:origin x="-81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59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7.png"/><Relationship Id="rId4" Type="http://schemas.openxmlformats.org/officeDocument/2006/relationships/image" Target="../media/image5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8.png"/><Relationship Id="rId18" Type="http://schemas.openxmlformats.org/officeDocument/2006/relationships/image" Target="../media/image73.png"/><Relationship Id="rId3" Type="http://schemas.openxmlformats.org/officeDocument/2006/relationships/image" Target="../media/image1.png"/><Relationship Id="rId21" Type="http://schemas.openxmlformats.org/officeDocument/2006/relationships/image" Target="../media/image76.png"/><Relationship Id="rId7" Type="http://schemas.openxmlformats.org/officeDocument/2006/relationships/image" Target="../media/image62.png"/><Relationship Id="rId12" Type="http://schemas.openxmlformats.org/officeDocument/2006/relationships/image" Target="../media/image67.png"/><Relationship Id="rId17" Type="http://schemas.openxmlformats.org/officeDocument/2006/relationships/image" Target="../media/image72.png"/><Relationship Id="rId25" Type="http://schemas.openxmlformats.org/officeDocument/2006/relationships/image" Target="../media/image80.png"/><Relationship Id="rId2" Type="http://schemas.openxmlformats.org/officeDocument/2006/relationships/image" Target="../media/image60.png"/><Relationship Id="rId16" Type="http://schemas.openxmlformats.org/officeDocument/2006/relationships/image" Target="../media/image71.png"/><Relationship Id="rId20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24" Type="http://schemas.openxmlformats.org/officeDocument/2006/relationships/image" Target="../media/image79.png"/><Relationship Id="rId5" Type="http://schemas.openxmlformats.org/officeDocument/2006/relationships/image" Target="../media/image51.png"/><Relationship Id="rId15" Type="http://schemas.openxmlformats.org/officeDocument/2006/relationships/image" Target="../media/image70.png"/><Relationship Id="rId23" Type="http://schemas.openxmlformats.org/officeDocument/2006/relationships/image" Target="../media/image78.png"/><Relationship Id="rId10" Type="http://schemas.openxmlformats.org/officeDocument/2006/relationships/image" Target="../media/image65.png"/><Relationship Id="rId19" Type="http://schemas.openxmlformats.org/officeDocument/2006/relationships/image" Target="../media/image74.png"/><Relationship Id="rId4" Type="http://schemas.openxmlformats.org/officeDocument/2006/relationships/image" Target="../media/image7.png"/><Relationship Id="rId9" Type="http://schemas.openxmlformats.org/officeDocument/2006/relationships/image" Target="../media/image64.png"/><Relationship Id="rId14" Type="http://schemas.openxmlformats.org/officeDocument/2006/relationships/image" Target="../media/image69.png"/><Relationship Id="rId22" Type="http://schemas.openxmlformats.org/officeDocument/2006/relationships/image" Target="../media/image7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6.svg"/><Relationship Id="rId21" Type="http://schemas.openxmlformats.org/officeDocument/2006/relationships/image" Target="../media/image21.png"/><Relationship Id="rId7" Type="http://schemas.openxmlformats.org/officeDocument/2006/relationships/image" Target="../media/image1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5.pn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24" Type="http://schemas.openxmlformats.org/officeDocument/2006/relationships/image" Target="../media/image24.png"/><Relationship Id="rId5" Type="http://schemas.openxmlformats.org/officeDocument/2006/relationships/image" Target="../media/image8.sv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6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18" Type="http://schemas.openxmlformats.org/officeDocument/2006/relationships/image" Target="../media/image35.png"/><Relationship Id="rId26" Type="http://schemas.openxmlformats.org/officeDocument/2006/relationships/image" Target="../media/image43.png"/><Relationship Id="rId3" Type="http://schemas.openxmlformats.org/officeDocument/2006/relationships/image" Target="../media/image6.svg"/><Relationship Id="rId21" Type="http://schemas.openxmlformats.org/officeDocument/2006/relationships/image" Target="../media/image38.png"/><Relationship Id="rId7" Type="http://schemas.openxmlformats.org/officeDocument/2006/relationships/image" Target="../media/image1.png"/><Relationship Id="rId12" Type="http://schemas.openxmlformats.org/officeDocument/2006/relationships/image" Target="../media/image29.png"/><Relationship Id="rId17" Type="http://schemas.openxmlformats.org/officeDocument/2006/relationships/image" Target="../media/image34.png"/><Relationship Id="rId25" Type="http://schemas.openxmlformats.org/officeDocument/2006/relationships/image" Target="../media/image42.png"/><Relationship Id="rId2" Type="http://schemas.openxmlformats.org/officeDocument/2006/relationships/image" Target="../media/image5.png"/><Relationship Id="rId16" Type="http://schemas.openxmlformats.org/officeDocument/2006/relationships/image" Target="../media/image33.png"/><Relationship Id="rId20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28.png"/><Relationship Id="rId24" Type="http://schemas.openxmlformats.org/officeDocument/2006/relationships/image" Target="../media/image41.png"/><Relationship Id="rId5" Type="http://schemas.openxmlformats.org/officeDocument/2006/relationships/image" Target="../media/image8.svg"/><Relationship Id="rId15" Type="http://schemas.openxmlformats.org/officeDocument/2006/relationships/image" Target="../media/image32.png"/><Relationship Id="rId23" Type="http://schemas.openxmlformats.org/officeDocument/2006/relationships/image" Target="../media/image40.png"/><Relationship Id="rId10" Type="http://schemas.openxmlformats.org/officeDocument/2006/relationships/image" Target="../media/image27.png"/><Relationship Id="rId19" Type="http://schemas.openxmlformats.org/officeDocument/2006/relationships/image" Target="../media/image36.png"/><Relationship Id="rId4" Type="http://schemas.openxmlformats.org/officeDocument/2006/relationships/image" Target="../media/image6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Relationship Id="rId22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png"/><Relationship Id="rId7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6.png"/><Relationship Id="rId4" Type="http://schemas.openxmlformats.org/officeDocument/2006/relationships/image" Target="../media/image6.svg"/><Relationship Id="rId9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4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5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5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5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1.png"/><Relationship Id="rId7" Type="http://schemas.openxmlformats.org/officeDocument/2006/relationships/image" Target="../media/image5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1.png"/><Relationship Id="rId4" Type="http://schemas.openxmlformats.org/officeDocument/2006/relationships/image" Target="../media/image5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D0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028700"/>
            <a:ext cx="1210113" cy="1235560"/>
          </a:xfrm>
          <a:custGeom>
            <a:avLst/>
            <a:gdLst/>
            <a:ahLst/>
            <a:cxnLst/>
            <a:rect l="l" t="t" r="r" b="b"/>
            <a:pathLst>
              <a:path w="1210113" h="1235560">
                <a:moveTo>
                  <a:pt x="0" y="0"/>
                </a:moveTo>
                <a:lnTo>
                  <a:pt x="1210113" y="0"/>
                </a:lnTo>
                <a:lnTo>
                  <a:pt x="1210113" y="1235560"/>
                </a:lnTo>
                <a:lnTo>
                  <a:pt x="0" y="12355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3794519"/>
            <a:ext cx="10285806" cy="32627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550"/>
              </a:lnSpc>
            </a:pPr>
            <a:r>
              <a:rPr lang="en-US" sz="7773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МОВА ГІДНОСТІ: ДОБРІ СЛОВА ОБ’ЄДНУЮТЬ НАС 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7523951"/>
            <a:ext cx="11403422" cy="502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60"/>
              </a:lnSpc>
            </a:pPr>
            <a:r>
              <a:rPr lang="en-US" sz="3600" b="1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Перший урок у 2026/2027 навчальному році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8908940"/>
            <a:ext cx="7379689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3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Базова школа</a:t>
            </a:r>
          </a:p>
        </p:txBody>
      </p:sp>
      <p:sp>
        <p:nvSpPr>
          <p:cNvPr id="6" name="Freeform 6"/>
          <p:cNvSpPr/>
          <p:nvPr/>
        </p:nvSpPr>
        <p:spPr>
          <a:xfrm>
            <a:off x="12432122" y="0"/>
            <a:ext cx="10051638" cy="14971701"/>
          </a:xfrm>
          <a:custGeom>
            <a:avLst/>
            <a:gdLst/>
            <a:ahLst/>
            <a:cxnLst/>
            <a:rect l="l" t="t" r="r" b="b"/>
            <a:pathLst>
              <a:path w="10051638" h="14971701">
                <a:moveTo>
                  <a:pt x="0" y="0"/>
                </a:moveTo>
                <a:lnTo>
                  <a:pt x="10051638" y="0"/>
                </a:lnTo>
                <a:lnTo>
                  <a:pt x="10051638" y="14971701"/>
                </a:lnTo>
                <a:lnTo>
                  <a:pt x="0" y="149717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33" r="-50127" b="-333"/>
            </a:stretch>
          </a:blipFill>
        </p:spPr>
      </p:sp>
      <p:sp>
        <p:nvSpPr>
          <p:cNvPr id="7" name="Freeform 7"/>
          <p:cNvSpPr/>
          <p:nvPr/>
        </p:nvSpPr>
        <p:spPr>
          <a:xfrm rot="-10800000">
            <a:off x="6345090" y="1646480"/>
            <a:ext cx="770643" cy="746020"/>
          </a:xfrm>
          <a:custGeom>
            <a:avLst/>
            <a:gdLst/>
            <a:ahLst/>
            <a:cxnLst/>
            <a:rect l="l" t="t" r="r" b="b"/>
            <a:pathLst>
              <a:path w="770643" h="746020">
                <a:moveTo>
                  <a:pt x="0" y="0"/>
                </a:moveTo>
                <a:lnTo>
                  <a:pt x="770643" y="0"/>
                </a:lnTo>
                <a:lnTo>
                  <a:pt x="770643" y="746020"/>
                </a:lnTo>
                <a:lnTo>
                  <a:pt x="0" y="74602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53308" t="-66049" r="-55219" b="-108858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9916846" y="966074"/>
            <a:ext cx="1132962" cy="1298186"/>
          </a:xfrm>
          <a:custGeom>
            <a:avLst/>
            <a:gdLst/>
            <a:ahLst/>
            <a:cxnLst/>
            <a:rect l="l" t="t" r="r" b="b"/>
            <a:pathLst>
              <a:path w="1132962" h="1298186">
                <a:moveTo>
                  <a:pt x="0" y="0"/>
                </a:moveTo>
                <a:lnTo>
                  <a:pt x="1132963" y="0"/>
                </a:lnTo>
                <a:lnTo>
                  <a:pt x="1132963" y="1298186"/>
                </a:lnTo>
                <a:lnTo>
                  <a:pt x="0" y="12981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164009" y="486007"/>
            <a:ext cx="13798806" cy="1070988"/>
            <a:chOff x="0" y="0"/>
            <a:chExt cx="3634254" cy="2820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34253" cy="282071"/>
            </a:xfrm>
            <a:custGeom>
              <a:avLst/>
              <a:gdLst/>
              <a:ahLst/>
              <a:cxnLst/>
              <a:rect l="l" t="t" r="r" b="b"/>
              <a:pathLst>
                <a:path w="3634253" h="282071">
                  <a:moveTo>
                    <a:pt x="28614" y="0"/>
                  </a:moveTo>
                  <a:lnTo>
                    <a:pt x="3605640" y="0"/>
                  </a:lnTo>
                  <a:cubicBezTo>
                    <a:pt x="3613228" y="0"/>
                    <a:pt x="3620507" y="3015"/>
                    <a:pt x="3625872" y="8381"/>
                  </a:cubicBezTo>
                  <a:cubicBezTo>
                    <a:pt x="3631239" y="13747"/>
                    <a:pt x="3634253" y="21025"/>
                    <a:pt x="3634253" y="28614"/>
                  </a:cubicBezTo>
                  <a:lnTo>
                    <a:pt x="3634253" y="253457"/>
                  </a:lnTo>
                  <a:cubicBezTo>
                    <a:pt x="3634253" y="269260"/>
                    <a:pt x="3621443" y="282071"/>
                    <a:pt x="3605640" y="282071"/>
                  </a:cubicBezTo>
                  <a:lnTo>
                    <a:pt x="28614" y="282071"/>
                  </a:lnTo>
                  <a:cubicBezTo>
                    <a:pt x="21025" y="282071"/>
                    <a:pt x="13747" y="279056"/>
                    <a:pt x="8381" y="273690"/>
                  </a:cubicBezTo>
                  <a:cubicBezTo>
                    <a:pt x="3015" y="268324"/>
                    <a:pt x="0" y="261046"/>
                    <a:pt x="0" y="253457"/>
                  </a:cubicBezTo>
                  <a:lnTo>
                    <a:pt x="0" y="28614"/>
                  </a:lnTo>
                  <a:cubicBezTo>
                    <a:pt x="0" y="12811"/>
                    <a:pt x="12811" y="0"/>
                    <a:pt x="28614" y="0"/>
                  </a:cubicBezTo>
                  <a:close/>
                </a:path>
              </a:pathLst>
            </a:custGeom>
            <a:solidFill>
              <a:srgbClr val="B2D039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634254" cy="3201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424316" y="734189"/>
            <a:ext cx="17593056" cy="6889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64"/>
              </a:lnSpc>
            </a:pPr>
            <a:r>
              <a:rPr lang="en-US" sz="5324" b="1" spc="-159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Вправа-експеримент «Мої кордони»</a:t>
            </a:r>
          </a:p>
        </p:txBody>
      </p:sp>
      <p:sp>
        <p:nvSpPr>
          <p:cNvPr id="6" name="Freeform 6"/>
          <p:cNvSpPr/>
          <p:nvPr/>
        </p:nvSpPr>
        <p:spPr>
          <a:xfrm>
            <a:off x="2164009" y="8288297"/>
            <a:ext cx="13959981" cy="1711406"/>
          </a:xfrm>
          <a:custGeom>
            <a:avLst/>
            <a:gdLst/>
            <a:ahLst/>
            <a:cxnLst/>
            <a:rect l="l" t="t" r="r" b="b"/>
            <a:pathLst>
              <a:path w="13959981" h="1711406">
                <a:moveTo>
                  <a:pt x="0" y="0"/>
                </a:moveTo>
                <a:lnTo>
                  <a:pt x="13959982" y="0"/>
                </a:lnTo>
                <a:lnTo>
                  <a:pt x="13959982" y="1711406"/>
                </a:lnTo>
                <a:lnTo>
                  <a:pt x="0" y="17114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424316" y="8076139"/>
            <a:ext cx="1753838" cy="1711406"/>
          </a:xfrm>
          <a:custGeom>
            <a:avLst/>
            <a:gdLst/>
            <a:ahLst/>
            <a:cxnLst/>
            <a:rect l="l" t="t" r="r" b="b"/>
            <a:pathLst>
              <a:path w="1753838" h="1711406">
                <a:moveTo>
                  <a:pt x="0" y="0"/>
                </a:moveTo>
                <a:lnTo>
                  <a:pt x="1753837" y="0"/>
                </a:lnTo>
                <a:lnTo>
                  <a:pt x="1753837" y="1711406"/>
                </a:lnTo>
                <a:lnTo>
                  <a:pt x="0" y="17114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6322005" y="8076139"/>
            <a:ext cx="1541680" cy="1711406"/>
          </a:xfrm>
          <a:custGeom>
            <a:avLst/>
            <a:gdLst/>
            <a:ahLst/>
            <a:cxnLst/>
            <a:rect l="l" t="t" r="r" b="b"/>
            <a:pathLst>
              <a:path w="1541680" h="1711406">
                <a:moveTo>
                  <a:pt x="0" y="0"/>
                </a:moveTo>
                <a:lnTo>
                  <a:pt x="1541679" y="0"/>
                </a:lnTo>
                <a:lnTo>
                  <a:pt x="1541679" y="1711406"/>
                </a:lnTo>
                <a:lnTo>
                  <a:pt x="0" y="171140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10800000">
            <a:off x="-12248216" y="-375783"/>
            <a:ext cx="13908854" cy="13380781"/>
          </a:xfrm>
          <a:custGeom>
            <a:avLst/>
            <a:gdLst/>
            <a:ahLst/>
            <a:cxnLst/>
            <a:rect l="l" t="t" r="r" b="b"/>
            <a:pathLst>
              <a:path w="13908854" h="13380781">
                <a:moveTo>
                  <a:pt x="0" y="0"/>
                </a:moveTo>
                <a:lnTo>
                  <a:pt x="13908855" y="0"/>
                </a:lnTo>
                <a:lnTo>
                  <a:pt x="13908855" y="13380781"/>
                </a:lnTo>
                <a:lnTo>
                  <a:pt x="0" y="1338078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3816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6487788" y="673860"/>
            <a:ext cx="1210113" cy="1235560"/>
          </a:xfrm>
          <a:custGeom>
            <a:avLst/>
            <a:gdLst/>
            <a:ahLst/>
            <a:cxnLst/>
            <a:rect l="l" t="t" r="r" b="b"/>
            <a:pathLst>
              <a:path w="1210113" h="1235560">
                <a:moveTo>
                  <a:pt x="0" y="0"/>
                </a:moveTo>
                <a:lnTo>
                  <a:pt x="1210113" y="0"/>
                </a:lnTo>
                <a:lnTo>
                  <a:pt x="1210113" y="1235560"/>
                </a:lnTo>
                <a:lnTo>
                  <a:pt x="0" y="123556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2352247" y="1909420"/>
            <a:ext cx="13610568" cy="6339966"/>
          </a:xfrm>
          <a:custGeom>
            <a:avLst/>
            <a:gdLst/>
            <a:ahLst/>
            <a:cxnLst/>
            <a:rect l="l" t="t" r="r" b="b"/>
            <a:pathLst>
              <a:path w="13610568" h="6339966">
                <a:moveTo>
                  <a:pt x="0" y="0"/>
                </a:moveTo>
                <a:lnTo>
                  <a:pt x="13610569" y="0"/>
                </a:lnTo>
                <a:lnTo>
                  <a:pt x="13610569" y="6339966"/>
                </a:lnTo>
                <a:lnTo>
                  <a:pt x="0" y="633996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2589379" y="8801836"/>
            <a:ext cx="13109242" cy="702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59"/>
              </a:lnSpc>
            </a:pPr>
            <a:r>
              <a:rPr lang="en-US" sz="2844" b="1" i="1" spc="-85">
                <a:solidFill>
                  <a:srgbClr val="000000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Слова мають фізичну вагу: Мова Гідності нас зближує, а стереотипи та хейт — будують стіни й залишають людину в самотності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D0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39012" y="639608"/>
            <a:ext cx="15245236" cy="733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45"/>
              </a:lnSpc>
            </a:pPr>
            <a:r>
              <a:rPr lang="en-US" sz="5223" b="1">
                <a:solidFill>
                  <a:srgbClr val="000000"/>
                </a:solidFill>
                <a:latin typeface="Montaser Arabic Bold"/>
                <a:ea typeface="Montaser Arabic Bold"/>
                <a:cs typeface="Montaser Arabic Bold"/>
                <a:sym typeface="Montaser Arabic Bold"/>
              </a:rPr>
              <a:t>Інтерактивна акція: «Живе фото 1 вересня»</a:t>
            </a:r>
          </a:p>
        </p:txBody>
      </p:sp>
      <p:sp>
        <p:nvSpPr>
          <p:cNvPr id="3" name="Freeform 3"/>
          <p:cNvSpPr/>
          <p:nvPr/>
        </p:nvSpPr>
        <p:spPr>
          <a:xfrm>
            <a:off x="0" y="4455313"/>
            <a:ext cx="876919" cy="438459"/>
          </a:xfrm>
          <a:custGeom>
            <a:avLst/>
            <a:gdLst/>
            <a:ahLst/>
            <a:cxnLst/>
            <a:rect l="l" t="t" r="r" b="b"/>
            <a:pathLst>
              <a:path w="876919" h="438459">
                <a:moveTo>
                  <a:pt x="0" y="0"/>
                </a:moveTo>
                <a:lnTo>
                  <a:pt x="876919" y="0"/>
                </a:lnTo>
                <a:lnTo>
                  <a:pt x="876919" y="438460"/>
                </a:lnTo>
                <a:lnTo>
                  <a:pt x="0" y="4384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654243" y="582458"/>
            <a:ext cx="1210113" cy="1235560"/>
          </a:xfrm>
          <a:custGeom>
            <a:avLst/>
            <a:gdLst/>
            <a:ahLst/>
            <a:cxnLst/>
            <a:rect l="l" t="t" r="r" b="b"/>
            <a:pathLst>
              <a:path w="1210113" h="1235560">
                <a:moveTo>
                  <a:pt x="0" y="0"/>
                </a:moveTo>
                <a:lnTo>
                  <a:pt x="1210114" y="0"/>
                </a:lnTo>
                <a:lnTo>
                  <a:pt x="1210114" y="1235560"/>
                </a:lnTo>
                <a:lnTo>
                  <a:pt x="0" y="12355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0800000">
            <a:off x="-12938697" y="-1546890"/>
            <a:ext cx="13908854" cy="13380781"/>
          </a:xfrm>
          <a:custGeom>
            <a:avLst/>
            <a:gdLst/>
            <a:ahLst/>
            <a:cxnLst/>
            <a:rect l="l" t="t" r="r" b="b"/>
            <a:pathLst>
              <a:path w="13908854" h="13380781">
                <a:moveTo>
                  <a:pt x="0" y="0"/>
                </a:moveTo>
                <a:lnTo>
                  <a:pt x="13908855" y="0"/>
                </a:lnTo>
                <a:lnTo>
                  <a:pt x="13908855" y="13380780"/>
                </a:lnTo>
                <a:lnTo>
                  <a:pt x="0" y="1338078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3816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239012" y="1968157"/>
            <a:ext cx="16488537" cy="7977576"/>
          </a:xfrm>
          <a:custGeom>
            <a:avLst/>
            <a:gdLst/>
            <a:ahLst/>
            <a:cxnLst/>
            <a:rect l="l" t="t" r="r" b="b"/>
            <a:pathLst>
              <a:path w="16488537" h="7977576">
                <a:moveTo>
                  <a:pt x="0" y="0"/>
                </a:moveTo>
                <a:lnTo>
                  <a:pt x="16488537" y="0"/>
                </a:lnTo>
                <a:lnTo>
                  <a:pt x="16488537" y="7977576"/>
                </a:lnTo>
                <a:lnTo>
                  <a:pt x="0" y="797757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241" t="-14234" r="-2193" b="-4282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888071" y="2199093"/>
            <a:ext cx="14596177" cy="1047671"/>
          </a:xfrm>
          <a:custGeom>
            <a:avLst/>
            <a:gdLst/>
            <a:ahLst/>
            <a:cxnLst/>
            <a:rect l="l" t="t" r="r" b="b"/>
            <a:pathLst>
              <a:path w="14596177" h="1047671">
                <a:moveTo>
                  <a:pt x="0" y="0"/>
                </a:moveTo>
                <a:lnTo>
                  <a:pt x="14596177" y="0"/>
                </a:lnTo>
                <a:lnTo>
                  <a:pt x="14596177" y="1047671"/>
                </a:lnTo>
                <a:lnTo>
                  <a:pt x="0" y="104767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2326" b="-2326"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2271364" y="2515916"/>
            <a:ext cx="13829592" cy="373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35"/>
              </a:lnSpc>
            </a:pPr>
            <a:r>
              <a:rPr lang="en-US" sz="2168" b="1">
                <a:solidFill>
                  <a:srgbClr val="000000"/>
                </a:solidFill>
                <a:latin typeface="Montaser Arabic Semi-Bold"/>
                <a:ea typeface="Montaser Arabic Semi-Bold"/>
                <a:cs typeface="Montaser Arabic Semi-Bold"/>
                <a:sym typeface="Montaser Arabic Semi-Bold"/>
              </a:rPr>
              <a:t>Оберіть хмарку з фразою, яка вам найближча, і станьте частиною нашого спільного простору!</a:t>
            </a:r>
          </a:p>
        </p:txBody>
      </p:sp>
      <p:sp>
        <p:nvSpPr>
          <p:cNvPr id="9" name="Freeform 9"/>
          <p:cNvSpPr/>
          <p:nvPr/>
        </p:nvSpPr>
        <p:spPr>
          <a:xfrm>
            <a:off x="16654243" y="2199093"/>
            <a:ext cx="731187" cy="698447"/>
          </a:xfrm>
          <a:custGeom>
            <a:avLst/>
            <a:gdLst/>
            <a:ahLst/>
            <a:cxnLst/>
            <a:rect l="l" t="t" r="r" b="b"/>
            <a:pathLst>
              <a:path w="731187" h="698447">
                <a:moveTo>
                  <a:pt x="0" y="0"/>
                </a:moveTo>
                <a:lnTo>
                  <a:pt x="731187" y="0"/>
                </a:lnTo>
                <a:lnTo>
                  <a:pt x="731187" y="698448"/>
                </a:lnTo>
                <a:lnTo>
                  <a:pt x="0" y="69844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2271364" y="3584358"/>
            <a:ext cx="3584705" cy="2205972"/>
          </a:xfrm>
          <a:custGeom>
            <a:avLst/>
            <a:gdLst/>
            <a:ahLst/>
            <a:cxnLst/>
            <a:rect l="l" t="t" r="r" b="b"/>
            <a:pathLst>
              <a:path w="3584705" h="2205972">
                <a:moveTo>
                  <a:pt x="0" y="0"/>
                </a:moveTo>
                <a:lnTo>
                  <a:pt x="3584705" y="0"/>
                </a:lnTo>
                <a:lnTo>
                  <a:pt x="3584705" y="2205972"/>
                </a:lnTo>
                <a:lnTo>
                  <a:pt x="0" y="220597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2963212" y="4222961"/>
            <a:ext cx="2339801" cy="787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36"/>
              </a:lnSpc>
            </a:pPr>
            <a:r>
              <a:rPr lang="en-US" sz="2904" b="1">
                <a:solidFill>
                  <a:srgbClr val="000000"/>
                </a:solidFill>
                <a:latin typeface="Montaser Arabic Semi-Bold"/>
                <a:ea typeface="Montaser Arabic Semi-Bold"/>
                <a:cs typeface="Montaser Arabic Semi-Bold"/>
                <a:sym typeface="Montaser Arabic Semi-Bold"/>
              </a:rPr>
              <a:t>«Моя думка важлива»</a:t>
            </a:r>
          </a:p>
        </p:txBody>
      </p:sp>
      <p:sp>
        <p:nvSpPr>
          <p:cNvPr id="12" name="Freeform 12"/>
          <p:cNvSpPr/>
          <p:nvPr/>
        </p:nvSpPr>
        <p:spPr>
          <a:xfrm>
            <a:off x="5476917" y="5055006"/>
            <a:ext cx="942134" cy="735324"/>
          </a:xfrm>
          <a:custGeom>
            <a:avLst/>
            <a:gdLst/>
            <a:ahLst/>
            <a:cxnLst/>
            <a:rect l="l" t="t" r="r" b="b"/>
            <a:pathLst>
              <a:path w="942134" h="735324">
                <a:moveTo>
                  <a:pt x="0" y="0"/>
                </a:moveTo>
                <a:lnTo>
                  <a:pt x="942134" y="0"/>
                </a:lnTo>
                <a:lnTo>
                  <a:pt x="942134" y="735324"/>
                </a:lnTo>
                <a:lnTo>
                  <a:pt x="0" y="73532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5844579" y="3584358"/>
            <a:ext cx="574472" cy="735324"/>
          </a:xfrm>
          <a:custGeom>
            <a:avLst/>
            <a:gdLst/>
            <a:ahLst/>
            <a:cxnLst/>
            <a:rect l="l" t="t" r="r" b="b"/>
            <a:pathLst>
              <a:path w="574472" h="735324">
                <a:moveTo>
                  <a:pt x="0" y="0"/>
                </a:moveTo>
                <a:lnTo>
                  <a:pt x="574472" y="0"/>
                </a:lnTo>
                <a:lnTo>
                  <a:pt x="574472" y="735324"/>
                </a:lnTo>
                <a:lnTo>
                  <a:pt x="0" y="73532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3960311" y="5790330"/>
            <a:ext cx="2274909" cy="735324"/>
          </a:xfrm>
          <a:custGeom>
            <a:avLst/>
            <a:gdLst/>
            <a:ahLst/>
            <a:cxnLst/>
            <a:rect l="l" t="t" r="r" b="b"/>
            <a:pathLst>
              <a:path w="2274909" h="735324">
                <a:moveTo>
                  <a:pt x="0" y="0"/>
                </a:moveTo>
                <a:lnTo>
                  <a:pt x="2274909" y="0"/>
                </a:lnTo>
                <a:lnTo>
                  <a:pt x="2274909" y="735324"/>
                </a:lnTo>
                <a:lnTo>
                  <a:pt x="0" y="73532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2271364" y="6525654"/>
            <a:ext cx="3584705" cy="2022141"/>
          </a:xfrm>
          <a:custGeom>
            <a:avLst/>
            <a:gdLst/>
            <a:ahLst/>
            <a:cxnLst/>
            <a:rect l="l" t="t" r="r" b="b"/>
            <a:pathLst>
              <a:path w="3584705" h="2022141">
                <a:moveTo>
                  <a:pt x="0" y="0"/>
                </a:moveTo>
                <a:lnTo>
                  <a:pt x="3584705" y="0"/>
                </a:lnTo>
                <a:lnTo>
                  <a:pt x="3584705" y="2022142"/>
                </a:lnTo>
                <a:lnTo>
                  <a:pt x="0" y="202214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2963212" y="7235225"/>
            <a:ext cx="2403039" cy="763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44"/>
              </a:lnSpc>
            </a:pPr>
            <a:r>
              <a:rPr lang="en-US" sz="2819" b="1">
                <a:solidFill>
                  <a:srgbClr val="000000"/>
                </a:solidFill>
                <a:latin typeface="Montaser Arabic Semi-Bold"/>
                <a:ea typeface="Montaser Arabic Semi-Bold"/>
                <a:cs typeface="Montaser Arabic Semi-Bold"/>
                <a:sym typeface="Montaser Arabic Semi-Bold"/>
              </a:rPr>
              <a:t>«Без ярликів та бар’єрів»</a:t>
            </a:r>
          </a:p>
        </p:txBody>
      </p:sp>
      <p:sp>
        <p:nvSpPr>
          <p:cNvPr id="17" name="Freeform 17"/>
          <p:cNvSpPr/>
          <p:nvPr/>
        </p:nvSpPr>
        <p:spPr>
          <a:xfrm>
            <a:off x="5660748" y="6525654"/>
            <a:ext cx="953623" cy="735324"/>
          </a:xfrm>
          <a:custGeom>
            <a:avLst/>
            <a:gdLst/>
            <a:ahLst/>
            <a:cxnLst/>
            <a:rect l="l" t="t" r="r" b="b"/>
            <a:pathLst>
              <a:path w="953623" h="735324">
                <a:moveTo>
                  <a:pt x="0" y="0"/>
                </a:moveTo>
                <a:lnTo>
                  <a:pt x="953624" y="0"/>
                </a:lnTo>
                <a:lnTo>
                  <a:pt x="953624" y="735324"/>
                </a:lnTo>
                <a:lnTo>
                  <a:pt x="0" y="73532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6223731" y="7628640"/>
            <a:ext cx="574472" cy="735324"/>
          </a:xfrm>
          <a:custGeom>
            <a:avLst/>
            <a:gdLst/>
            <a:ahLst/>
            <a:cxnLst/>
            <a:rect l="l" t="t" r="r" b="b"/>
            <a:pathLst>
              <a:path w="574472" h="735324">
                <a:moveTo>
                  <a:pt x="0" y="0"/>
                </a:moveTo>
                <a:lnTo>
                  <a:pt x="574472" y="0"/>
                </a:lnTo>
                <a:lnTo>
                  <a:pt x="574472" y="735325"/>
                </a:lnTo>
                <a:lnTo>
                  <a:pt x="0" y="735325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6223731" y="3584358"/>
            <a:ext cx="6227276" cy="4411945"/>
          </a:xfrm>
          <a:custGeom>
            <a:avLst/>
            <a:gdLst/>
            <a:ahLst/>
            <a:cxnLst/>
            <a:rect l="l" t="t" r="r" b="b"/>
            <a:pathLst>
              <a:path w="6227276" h="4411945">
                <a:moveTo>
                  <a:pt x="0" y="0"/>
                </a:moveTo>
                <a:lnTo>
                  <a:pt x="6227276" y="0"/>
                </a:lnTo>
                <a:lnTo>
                  <a:pt x="6227276" y="4411944"/>
                </a:lnTo>
                <a:lnTo>
                  <a:pt x="0" y="4411944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7728847" y="7628640"/>
            <a:ext cx="3584705" cy="1838310"/>
          </a:xfrm>
          <a:custGeom>
            <a:avLst/>
            <a:gdLst/>
            <a:ahLst/>
            <a:cxnLst/>
            <a:rect l="l" t="t" r="r" b="b"/>
            <a:pathLst>
              <a:path w="3584705" h="1838310">
                <a:moveTo>
                  <a:pt x="0" y="0"/>
                </a:moveTo>
                <a:lnTo>
                  <a:pt x="3584705" y="0"/>
                </a:lnTo>
                <a:lnTo>
                  <a:pt x="3584705" y="1838311"/>
                </a:lnTo>
                <a:lnTo>
                  <a:pt x="0" y="1838311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8521152" y="8358252"/>
            <a:ext cx="2342592" cy="755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79"/>
              </a:lnSpc>
            </a:pPr>
            <a:r>
              <a:rPr lang="en-US" sz="2758" b="1">
                <a:solidFill>
                  <a:srgbClr val="000000"/>
                </a:solidFill>
                <a:latin typeface="Montaser Arabic Semi-Bold"/>
                <a:ea typeface="Montaser Arabic Semi-Bold"/>
                <a:cs typeface="Montaser Arabic Semi-Bold"/>
                <a:sym typeface="Montaser Arabic Semi-Bold"/>
              </a:rPr>
              <a:t>«Підтриму, а не оцінюю»</a:t>
            </a:r>
          </a:p>
        </p:txBody>
      </p:sp>
      <p:sp>
        <p:nvSpPr>
          <p:cNvPr id="22" name="Freeform 22"/>
          <p:cNvSpPr/>
          <p:nvPr/>
        </p:nvSpPr>
        <p:spPr>
          <a:xfrm>
            <a:off x="11302063" y="7628640"/>
            <a:ext cx="769792" cy="1102986"/>
          </a:xfrm>
          <a:custGeom>
            <a:avLst/>
            <a:gdLst/>
            <a:ahLst/>
            <a:cxnLst/>
            <a:rect l="l" t="t" r="r" b="b"/>
            <a:pathLst>
              <a:path w="769792" h="1102986">
                <a:moveTo>
                  <a:pt x="0" y="0"/>
                </a:moveTo>
                <a:lnTo>
                  <a:pt x="769792" y="0"/>
                </a:lnTo>
                <a:lnTo>
                  <a:pt x="769792" y="1102987"/>
                </a:lnTo>
                <a:lnTo>
                  <a:pt x="0" y="1102987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2060366" y="7260978"/>
            <a:ext cx="953623" cy="919155"/>
          </a:xfrm>
          <a:custGeom>
            <a:avLst/>
            <a:gdLst/>
            <a:ahLst/>
            <a:cxnLst/>
            <a:rect l="l" t="t" r="r" b="b"/>
            <a:pathLst>
              <a:path w="953623" h="919155">
                <a:moveTo>
                  <a:pt x="0" y="0"/>
                </a:moveTo>
                <a:lnTo>
                  <a:pt x="953623" y="0"/>
                </a:lnTo>
                <a:lnTo>
                  <a:pt x="953623" y="919155"/>
                </a:lnTo>
                <a:lnTo>
                  <a:pt x="0" y="919155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12244197" y="6157992"/>
            <a:ext cx="1137454" cy="735324"/>
          </a:xfrm>
          <a:custGeom>
            <a:avLst/>
            <a:gdLst/>
            <a:ahLst/>
            <a:cxnLst/>
            <a:rect l="l" t="t" r="r" b="b"/>
            <a:pathLst>
              <a:path w="1137454" h="735324">
                <a:moveTo>
                  <a:pt x="0" y="0"/>
                </a:moveTo>
                <a:lnTo>
                  <a:pt x="1137454" y="0"/>
                </a:lnTo>
                <a:lnTo>
                  <a:pt x="1137454" y="735324"/>
                </a:lnTo>
                <a:lnTo>
                  <a:pt x="0" y="735324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2623348" y="5606499"/>
            <a:ext cx="3021722" cy="919155"/>
          </a:xfrm>
          <a:custGeom>
            <a:avLst/>
            <a:gdLst/>
            <a:ahLst/>
            <a:cxnLst/>
            <a:rect l="l" t="t" r="r" b="b"/>
            <a:pathLst>
              <a:path w="3021722" h="919155">
                <a:moveTo>
                  <a:pt x="0" y="0"/>
                </a:moveTo>
                <a:lnTo>
                  <a:pt x="3021723" y="0"/>
                </a:lnTo>
                <a:lnTo>
                  <a:pt x="3021723" y="919155"/>
                </a:lnTo>
                <a:lnTo>
                  <a:pt x="0" y="919155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12244197" y="5238837"/>
            <a:ext cx="1137454" cy="551493"/>
          </a:xfrm>
          <a:custGeom>
            <a:avLst/>
            <a:gdLst/>
            <a:ahLst/>
            <a:cxnLst/>
            <a:rect l="l" t="t" r="r" b="b"/>
            <a:pathLst>
              <a:path w="1137454" h="551493">
                <a:moveTo>
                  <a:pt x="0" y="0"/>
                </a:moveTo>
                <a:lnTo>
                  <a:pt x="1137454" y="0"/>
                </a:lnTo>
                <a:lnTo>
                  <a:pt x="1137454" y="551493"/>
                </a:lnTo>
                <a:lnTo>
                  <a:pt x="0" y="551493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13002500" y="3584358"/>
            <a:ext cx="3963856" cy="2205972"/>
          </a:xfrm>
          <a:custGeom>
            <a:avLst/>
            <a:gdLst/>
            <a:ahLst/>
            <a:cxnLst/>
            <a:rect l="l" t="t" r="r" b="b"/>
            <a:pathLst>
              <a:path w="3963856" h="2205972">
                <a:moveTo>
                  <a:pt x="0" y="0"/>
                </a:moveTo>
                <a:lnTo>
                  <a:pt x="3963856" y="0"/>
                </a:lnTo>
                <a:lnTo>
                  <a:pt x="3963856" y="2205972"/>
                </a:lnTo>
                <a:lnTo>
                  <a:pt x="0" y="2205972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</p:sp>
      <p:sp>
        <p:nvSpPr>
          <p:cNvPr id="28" name="TextBox 28"/>
          <p:cNvSpPr txBox="1"/>
          <p:nvPr/>
        </p:nvSpPr>
        <p:spPr>
          <a:xfrm>
            <a:off x="13460699" y="4252375"/>
            <a:ext cx="2987989" cy="7720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8"/>
              </a:lnSpc>
            </a:pPr>
            <a:r>
              <a:rPr lang="en-US" sz="2776" b="1">
                <a:solidFill>
                  <a:srgbClr val="000000"/>
                </a:solidFill>
                <a:latin typeface="Montaser Arabic Semi-Bold"/>
                <a:ea typeface="Montaser Arabic Semi-Bold"/>
                <a:cs typeface="Montaser Arabic Semi-Bold"/>
                <a:sym typeface="Montaser Arabic Semi-Bold"/>
              </a:rPr>
              <a:t>«Поважаю твою унікальність»</a:t>
            </a:r>
          </a:p>
        </p:txBody>
      </p:sp>
      <p:sp>
        <p:nvSpPr>
          <p:cNvPr id="29" name="Freeform 29"/>
          <p:cNvSpPr/>
          <p:nvPr/>
        </p:nvSpPr>
        <p:spPr>
          <a:xfrm>
            <a:off x="12244197" y="3768189"/>
            <a:ext cx="769792" cy="1286817"/>
          </a:xfrm>
          <a:custGeom>
            <a:avLst/>
            <a:gdLst/>
            <a:ahLst/>
            <a:cxnLst/>
            <a:rect l="l" t="t" r="r" b="b"/>
            <a:pathLst>
              <a:path w="769792" h="1286817">
                <a:moveTo>
                  <a:pt x="0" y="0"/>
                </a:moveTo>
                <a:lnTo>
                  <a:pt x="769792" y="0"/>
                </a:lnTo>
                <a:lnTo>
                  <a:pt x="769792" y="1286817"/>
                </a:lnTo>
                <a:lnTo>
                  <a:pt x="0" y="1286817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13002500" y="6525654"/>
            <a:ext cx="3768536" cy="1838310"/>
          </a:xfrm>
          <a:custGeom>
            <a:avLst/>
            <a:gdLst/>
            <a:ahLst/>
            <a:cxnLst/>
            <a:rect l="l" t="t" r="r" b="b"/>
            <a:pathLst>
              <a:path w="3768536" h="1838310">
                <a:moveTo>
                  <a:pt x="0" y="0"/>
                </a:moveTo>
                <a:lnTo>
                  <a:pt x="3768536" y="0"/>
                </a:lnTo>
                <a:lnTo>
                  <a:pt x="3768536" y="1838311"/>
                </a:lnTo>
                <a:lnTo>
                  <a:pt x="0" y="1838311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</p:sp>
      <p:sp>
        <p:nvSpPr>
          <p:cNvPr id="31" name="TextBox 31"/>
          <p:cNvSpPr txBox="1"/>
          <p:nvPr/>
        </p:nvSpPr>
        <p:spPr>
          <a:xfrm>
            <a:off x="13460699" y="7126346"/>
            <a:ext cx="2687610" cy="786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90"/>
              </a:lnSpc>
            </a:pPr>
            <a:r>
              <a:rPr lang="en-US" sz="2861" b="1">
                <a:solidFill>
                  <a:srgbClr val="000000"/>
                </a:solidFill>
                <a:latin typeface="Montaser Arabic Semi-Bold"/>
                <a:ea typeface="Montaser Arabic Semi-Bold"/>
                <a:cs typeface="Montaser Arabic Semi-Bold"/>
                <a:sym typeface="Montaser Arabic Semi-Bold"/>
              </a:rPr>
              <a:t>«Слова мають значення»</a:t>
            </a:r>
          </a:p>
        </p:txBody>
      </p:sp>
      <p:sp>
        <p:nvSpPr>
          <p:cNvPr id="32" name="Freeform 32"/>
          <p:cNvSpPr/>
          <p:nvPr/>
        </p:nvSpPr>
        <p:spPr>
          <a:xfrm>
            <a:off x="14741044" y="9532789"/>
            <a:ext cx="1440547" cy="349224"/>
          </a:xfrm>
          <a:custGeom>
            <a:avLst/>
            <a:gdLst/>
            <a:ahLst/>
            <a:cxnLst/>
            <a:rect l="l" t="t" r="r" b="b"/>
            <a:pathLst>
              <a:path w="1440547" h="349224">
                <a:moveTo>
                  <a:pt x="0" y="0"/>
                </a:moveTo>
                <a:lnTo>
                  <a:pt x="1440547" y="0"/>
                </a:lnTo>
                <a:lnTo>
                  <a:pt x="1440547" y="349224"/>
                </a:lnTo>
                <a:lnTo>
                  <a:pt x="0" y="349224"/>
                </a:lnTo>
                <a:lnTo>
                  <a:pt x="0" y="0"/>
                </a:lnTo>
                <a:close/>
              </a:path>
            </a:pathLst>
          </a:custGeom>
          <a:blipFill>
            <a:blip r:embed="rId25"/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836512">
            <a:off x="-7787165" y="69221"/>
            <a:ext cx="14907246" cy="9565511"/>
          </a:xfrm>
          <a:custGeom>
            <a:avLst/>
            <a:gdLst/>
            <a:ahLst/>
            <a:cxnLst/>
            <a:rect l="l" t="t" r="r" b="b"/>
            <a:pathLst>
              <a:path w="14907246" h="9565511">
                <a:moveTo>
                  <a:pt x="0" y="0"/>
                </a:moveTo>
                <a:lnTo>
                  <a:pt x="14907246" y="0"/>
                </a:lnTo>
                <a:lnTo>
                  <a:pt x="14907246" y="9565511"/>
                </a:lnTo>
                <a:lnTo>
                  <a:pt x="0" y="95655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5590727">
            <a:off x="-1914824" y="69507"/>
            <a:ext cx="13333724" cy="8555831"/>
          </a:xfrm>
          <a:custGeom>
            <a:avLst/>
            <a:gdLst/>
            <a:ahLst/>
            <a:cxnLst/>
            <a:rect l="l" t="t" r="r" b="b"/>
            <a:pathLst>
              <a:path w="13333724" h="8555831">
                <a:moveTo>
                  <a:pt x="0" y="0"/>
                </a:moveTo>
                <a:lnTo>
                  <a:pt x="13333724" y="0"/>
                </a:lnTo>
                <a:lnTo>
                  <a:pt x="13333724" y="8555831"/>
                </a:lnTo>
                <a:lnTo>
                  <a:pt x="0" y="85558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131615">
            <a:off x="-12949270" y="-3138428"/>
            <a:ext cx="15562561" cy="14971701"/>
          </a:xfrm>
          <a:custGeom>
            <a:avLst/>
            <a:gdLst/>
            <a:ahLst/>
            <a:cxnLst/>
            <a:rect l="l" t="t" r="r" b="b"/>
            <a:pathLst>
              <a:path w="15562561" h="14971701">
                <a:moveTo>
                  <a:pt x="0" y="0"/>
                </a:moveTo>
                <a:lnTo>
                  <a:pt x="15562560" y="0"/>
                </a:lnTo>
                <a:lnTo>
                  <a:pt x="15562560" y="14971701"/>
                </a:lnTo>
                <a:lnTo>
                  <a:pt x="0" y="1497170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b="-3816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6654243" y="582458"/>
            <a:ext cx="1210113" cy="1235560"/>
          </a:xfrm>
          <a:custGeom>
            <a:avLst/>
            <a:gdLst/>
            <a:ahLst/>
            <a:cxnLst/>
            <a:rect l="l" t="t" r="r" b="b"/>
            <a:pathLst>
              <a:path w="1210113" h="1235560">
                <a:moveTo>
                  <a:pt x="0" y="0"/>
                </a:moveTo>
                <a:lnTo>
                  <a:pt x="1210114" y="0"/>
                </a:lnTo>
                <a:lnTo>
                  <a:pt x="1210114" y="1235560"/>
                </a:lnTo>
                <a:lnTo>
                  <a:pt x="0" y="123556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388032" y="426348"/>
            <a:ext cx="3935515" cy="655919"/>
          </a:xfrm>
          <a:custGeom>
            <a:avLst/>
            <a:gdLst/>
            <a:ahLst/>
            <a:cxnLst/>
            <a:rect l="l" t="t" r="r" b="b"/>
            <a:pathLst>
              <a:path w="3935515" h="655919">
                <a:moveTo>
                  <a:pt x="0" y="0"/>
                </a:moveTo>
                <a:lnTo>
                  <a:pt x="3935515" y="0"/>
                </a:lnTo>
                <a:lnTo>
                  <a:pt x="3935515" y="655919"/>
                </a:lnTo>
                <a:lnTo>
                  <a:pt x="0" y="65591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2618653" y="1326161"/>
            <a:ext cx="4715797" cy="18164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71"/>
              </a:lnSpc>
            </a:pPr>
            <a:r>
              <a:rPr lang="en-US" sz="6547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СПЕКТР НАСТРОЮ</a:t>
            </a:r>
          </a:p>
        </p:txBody>
      </p:sp>
      <p:sp>
        <p:nvSpPr>
          <p:cNvPr id="8" name="Freeform 8"/>
          <p:cNvSpPr/>
          <p:nvPr/>
        </p:nvSpPr>
        <p:spPr>
          <a:xfrm>
            <a:off x="6531255" y="1071335"/>
            <a:ext cx="1311838" cy="1289974"/>
          </a:xfrm>
          <a:custGeom>
            <a:avLst/>
            <a:gdLst/>
            <a:ahLst/>
            <a:cxnLst/>
            <a:rect l="l" t="t" r="r" b="b"/>
            <a:pathLst>
              <a:path w="1311838" h="1289974">
                <a:moveTo>
                  <a:pt x="0" y="0"/>
                </a:moveTo>
                <a:lnTo>
                  <a:pt x="1311839" y="0"/>
                </a:lnTo>
                <a:lnTo>
                  <a:pt x="1311839" y="1289974"/>
                </a:lnTo>
                <a:lnTo>
                  <a:pt x="0" y="128997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7394882" y="2142670"/>
            <a:ext cx="885491" cy="863627"/>
          </a:xfrm>
          <a:custGeom>
            <a:avLst/>
            <a:gdLst/>
            <a:ahLst/>
            <a:cxnLst/>
            <a:rect l="l" t="t" r="r" b="b"/>
            <a:pathLst>
              <a:path w="885491" h="863627">
                <a:moveTo>
                  <a:pt x="0" y="0"/>
                </a:moveTo>
                <a:lnTo>
                  <a:pt x="885491" y="0"/>
                </a:lnTo>
                <a:lnTo>
                  <a:pt x="885491" y="863626"/>
                </a:lnTo>
                <a:lnTo>
                  <a:pt x="0" y="86362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2388032" y="3421712"/>
            <a:ext cx="885491" cy="655919"/>
          </a:xfrm>
          <a:custGeom>
            <a:avLst/>
            <a:gdLst/>
            <a:ahLst/>
            <a:cxnLst/>
            <a:rect l="l" t="t" r="r" b="b"/>
            <a:pathLst>
              <a:path w="885491" h="655919">
                <a:moveTo>
                  <a:pt x="0" y="0"/>
                </a:moveTo>
                <a:lnTo>
                  <a:pt x="885491" y="0"/>
                </a:lnTo>
                <a:lnTo>
                  <a:pt x="885491" y="655919"/>
                </a:lnTo>
                <a:lnTo>
                  <a:pt x="0" y="65591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2606672" y="3421712"/>
            <a:ext cx="666851" cy="655919"/>
          </a:xfrm>
          <a:custGeom>
            <a:avLst/>
            <a:gdLst/>
            <a:ahLst/>
            <a:cxnLst/>
            <a:rect l="l" t="t" r="r" b="b"/>
            <a:pathLst>
              <a:path w="666851" h="655919">
                <a:moveTo>
                  <a:pt x="0" y="0"/>
                </a:moveTo>
                <a:lnTo>
                  <a:pt x="666851" y="0"/>
                </a:lnTo>
                <a:lnTo>
                  <a:pt x="666851" y="655919"/>
                </a:lnTo>
                <a:lnTo>
                  <a:pt x="0" y="65591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2388032" y="4963959"/>
            <a:ext cx="885491" cy="863627"/>
          </a:xfrm>
          <a:custGeom>
            <a:avLst/>
            <a:gdLst/>
            <a:ahLst/>
            <a:cxnLst/>
            <a:rect l="l" t="t" r="r" b="b"/>
            <a:pathLst>
              <a:path w="885491" h="863627">
                <a:moveTo>
                  <a:pt x="0" y="0"/>
                </a:moveTo>
                <a:lnTo>
                  <a:pt x="885491" y="0"/>
                </a:lnTo>
                <a:lnTo>
                  <a:pt x="885491" y="863627"/>
                </a:lnTo>
                <a:lnTo>
                  <a:pt x="0" y="86362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2606672" y="5171666"/>
            <a:ext cx="666851" cy="448211"/>
          </a:xfrm>
          <a:custGeom>
            <a:avLst/>
            <a:gdLst/>
            <a:ahLst/>
            <a:cxnLst/>
            <a:rect l="l" t="t" r="r" b="b"/>
            <a:pathLst>
              <a:path w="666851" h="448211">
                <a:moveTo>
                  <a:pt x="0" y="0"/>
                </a:moveTo>
                <a:lnTo>
                  <a:pt x="666851" y="0"/>
                </a:lnTo>
                <a:lnTo>
                  <a:pt x="666851" y="448212"/>
                </a:lnTo>
                <a:lnTo>
                  <a:pt x="0" y="44821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2388032" y="5783021"/>
            <a:ext cx="885491" cy="863627"/>
          </a:xfrm>
          <a:custGeom>
            <a:avLst/>
            <a:gdLst/>
            <a:ahLst/>
            <a:cxnLst/>
            <a:rect l="l" t="t" r="r" b="b"/>
            <a:pathLst>
              <a:path w="885491" h="863627">
                <a:moveTo>
                  <a:pt x="0" y="0"/>
                </a:moveTo>
                <a:lnTo>
                  <a:pt x="885491" y="0"/>
                </a:lnTo>
                <a:lnTo>
                  <a:pt x="885491" y="863627"/>
                </a:lnTo>
                <a:lnTo>
                  <a:pt x="0" y="863627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2606672" y="5990729"/>
            <a:ext cx="448211" cy="655919"/>
          </a:xfrm>
          <a:custGeom>
            <a:avLst/>
            <a:gdLst/>
            <a:ahLst/>
            <a:cxnLst/>
            <a:rect l="l" t="t" r="r" b="b"/>
            <a:pathLst>
              <a:path w="448211" h="655919">
                <a:moveTo>
                  <a:pt x="0" y="0"/>
                </a:moveTo>
                <a:lnTo>
                  <a:pt x="448211" y="0"/>
                </a:lnTo>
                <a:lnTo>
                  <a:pt x="448211" y="655919"/>
                </a:lnTo>
                <a:lnTo>
                  <a:pt x="0" y="655919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2388032" y="7532473"/>
            <a:ext cx="885491" cy="655919"/>
          </a:xfrm>
          <a:custGeom>
            <a:avLst/>
            <a:gdLst/>
            <a:ahLst/>
            <a:cxnLst/>
            <a:rect l="l" t="t" r="r" b="b"/>
            <a:pathLst>
              <a:path w="885491" h="655919">
                <a:moveTo>
                  <a:pt x="0" y="0"/>
                </a:moveTo>
                <a:lnTo>
                  <a:pt x="885491" y="0"/>
                </a:lnTo>
                <a:lnTo>
                  <a:pt x="885491" y="655919"/>
                </a:lnTo>
                <a:lnTo>
                  <a:pt x="0" y="655919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2606672" y="7532473"/>
            <a:ext cx="448211" cy="655919"/>
          </a:xfrm>
          <a:custGeom>
            <a:avLst/>
            <a:gdLst/>
            <a:ahLst/>
            <a:cxnLst/>
            <a:rect l="l" t="t" r="r" b="b"/>
            <a:pathLst>
              <a:path w="448211" h="655919">
                <a:moveTo>
                  <a:pt x="0" y="0"/>
                </a:moveTo>
                <a:lnTo>
                  <a:pt x="448211" y="0"/>
                </a:lnTo>
                <a:lnTo>
                  <a:pt x="448211" y="655919"/>
                </a:lnTo>
                <a:lnTo>
                  <a:pt x="0" y="655919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2606672" y="8570678"/>
            <a:ext cx="6537328" cy="1508614"/>
          </a:xfrm>
          <a:custGeom>
            <a:avLst/>
            <a:gdLst/>
            <a:ahLst/>
            <a:cxnLst/>
            <a:rect l="l" t="t" r="r" b="b"/>
            <a:pathLst>
              <a:path w="6537328" h="1508614">
                <a:moveTo>
                  <a:pt x="0" y="0"/>
                </a:moveTo>
                <a:lnTo>
                  <a:pt x="6537328" y="0"/>
                </a:lnTo>
                <a:lnTo>
                  <a:pt x="6537328" y="1508614"/>
                </a:lnTo>
                <a:lnTo>
                  <a:pt x="0" y="1508614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3043951" y="8997026"/>
            <a:ext cx="666851" cy="655919"/>
          </a:xfrm>
          <a:custGeom>
            <a:avLst/>
            <a:gdLst/>
            <a:ahLst/>
            <a:cxnLst/>
            <a:rect l="l" t="t" r="r" b="b"/>
            <a:pathLst>
              <a:path w="666851" h="655919">
                <a:moveTo>
                  <a:pt x="0" y="0"/>
                </a:moveTo>
                <a:lnTo>
                  <a:pt x="666851" y="0"/>
                </a:lnTo>
                <a:lnTo>
                  <a:pt x="666851" y="655919"/>
                </a:lnTo>
                <a:lnTo>
                  <a:pt x="0" y="655919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8269441" y="9204733"/>
            <a:ext cx="666851" cy="655919"/>
          </a:xfrm>
          <a:custGeom>
            <a:avLst/>
            <a:gdLst/>
            <a:ahLst/>
            <a:cxnLst/>
            <a:rect l="l" t="t" r="r" b="b"/>
            <a:pathLst>
              <a:path w="666851" h="655919">
                <a:moveTo>
                  <a:pt x="0" y="0"/>
                </a:moveTo>
                <a:lnTo>
                  <a:pt x="666851" y="0"/>
                </a:lnTo>
                <a:lnTo>
                  <a:pt x="666851" y="655919"/>
                </a:lnTo>
                <a:lnTo>
                  <a:pt x="0" y="655919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0007627" y="426348"/>
            <a:ext cx="5017782" cy="1508614"/>
          </a:xfrm>
          <a:custGeom>
            <a:avLst/>
            <a:gdLst/>
            <a:ahLst/>
            <a:cxnLst/>
            <a:rect l="l" t="t" r="r" b="b"/>
            <a:pathLst>
              <a:path w="5017782" h="1508614">
                <a:moveTo>
                  <a:pt x="0" y="0"/>
                </a:moveTo>
                <a:lnTo>
                  <a:pt x="5017782" y="0"/>
                </a:lnTo>
                <a:lnTo>
                  <a:pt x="5017782" y="1508614"/>
                </a:lnTo>
                <a:lnTo>
                  <a:pt x="0" y="1508614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4139918" y="852695"/>
            <a:ext cx="666851" cy="863627"/>
          </a:xfrm>
          <a:custGeom>
            <a:avLst/>
            <a:gdLst/>
            <a:ahLst/>
            <a:cxnLst/>
            <a:rect l="l" t="t" r="r" b="b"/>
            <a:pathLst>
              <a:path w="666851" h="863627">
                <a:moveTo>
                  <a:pt x="0" y="0"/>
                </a:moveTo>
                <a:lnTo>
                  <a:pt x="666851" y="0"/>
                </a:lnTo>
                <a:lnTo>
                  <a:pt x="666851" y="863627"/>
                </a:lnTo>
                <a:lnTo>
                  <a:pt x="0" y="863627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0047860" y="2142670"/>
            <a:ext cx="7816496" cy="7665087"/>
          </a:xfrm>
          <a:custGeom>
            <a:avLst/>
            <a:gdLst/>
            <a:ahLst/>
            <a:cxnLst/>
            <a:rect l="l" t="t" r="r" b="b"/>
            <a:pathLst>
              <a:path w="7816496" h="7665087">
                <a:moveTo>
                  <a:pt x="0" y="0"/>
                </a:moveTo>
                <a:lnTo>
                  <a:pt x="7816497" y="0"/>
                </a:lnTo>
                <a:lnTo>
                  <a:pt x="7816497" y="7665087"/>
                </a:lnTo>
                <a:lnTo>
                  <a:pt x="0" y="7665087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2819714" y="698464"/>
            <a:ext cx="3162143" cy="287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81"/>
              </a:lnSpc>
            </a:pPr>
            <a:r>
              <a:rPr lang="en-US" sz="2112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ВПРАВА-АКТИВАТОР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3404619" y="3411212"/>
            <a:ext cx="6214616" cy="13895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44"/>
              </a:lnSpc>
            </a:pPr>
            <a:r>
              <a:rPr lang="en-US" sz="1800" b="1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Вітаю вас із початком нового навучального року!</a:t>
            </a:r>
          </a:p>
          <a:p>
            <a:pPr algn="l">
              <a:lnSpc>
                <a:spcPts val="2844"/>
              </a:lnSpc>
            </a:pPr>
            <a:r>
              <a:rPr lang="en-US" sz="1800" b="1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Радий/рада бачити кожного й кожну з вас дорослішими, зміцнилими та готовими до відркиттів.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3404619" y="5076825"/>
            <a:ext cx="5849050" cy="684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44"/>
              </a:lnSpc>
            </a:pPr>
            <a:r>
              <a:rPr lang="en-US" sz="1800" b="1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Позаду літо, а попереду — рік, у камоу ми щодня будуватимемо наш спільний простір.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3404619" y="6009026"/>
            <a:ext cx="5300702" cy="13895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44"/>
              </a:lnSpc>
            </a:pPr>
            <a:r>
              <a:rPr lang="en-US" sz="1800" b="1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Оберіть стікер і напишіть на ньому слово,</a:t>
            </a:r>
          </a:p>
          <a:p>
            <a:pPr algn="l">
              <a:lnSpc>
                <a:spcPts val="2844"/>
              </a:lnSpc>
            </a:pPr>
            <a:r>
              <a:rPr lang="en-US" sz="1800" b="1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з яким у вас асоціються відручттв безпеки та комфорту в класі (наприклад: підтримка, довіра, повага, прийняття).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3404619" y="7678313"/>
            <a:ext cx="4715797" cy="684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44"/>
              </a:lnSpc>
            </a:pPr>
            <a:r>
              <a:rPr lang="en-US" sz="1800" b="1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Наклейте його на наш спільний постер.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4007803" y="8959292"/>
            <a:ext cx="4076057" cy="7126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52"/>
              </a:lnSpc>
            </a:pPr>
            <a:r>
              <a:rPr lang="en-US" sz="2193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Разом ми створюємо клас, де безпечно бути собою!</a:t>
            </a:r>
          </a:p>
        </p:txBody>
      </p:sp>
      <p:sp>
        <p:nvSpPr>
          <p:cNvPr id="30" name="TextBox 30"/>
          <p:cNvSpPr txBox="1"/>
          <p:nvPr/>
        </p:nvSpPr>
        <p:spPr>
          <a:xfrm rot="-108000">
            <a:off x="10457983" y="816901"/>
            <a:ext cx="3655657" cy="7977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42"/>
              </a:lnSpc>
            </a:pPr>
            <a:r>
              <a:rPr lang="en-US" sz="2316">
                <a:solidFill>
                  <a:srgbClr val="00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Твій настрій — важливий!</a:t>
            </a:r>
          </a:p>
          <a:p>
            <a:pPr algn="l">
              <a:lnSpc>
                <a:spcPts val="3242"/>
              </a:lnSpc>
            </a:pPr>
            <a:r>
              <a:rPr lang="en-US" sz="2316">
                <a:solidFill>
                  <a:srgbClr val="00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Твоє слово — цінне!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836512">
            <a:off x="-7458156" y="116193"/>
            <a:ext cx="14907246" cy="9565511"/>
          </a:xfrm>
          <a:custGeom>
            <a:avLst/>
            <a:gdLst/>
            <a:ahLst/>
            <a:cxnLst/>
            <a:rect l="l" t="t" r="r" b="b"/>
            <a:pathLst>
              <a:path w="14907246" h="9565511">
                <a:moveTo>
                  <a:pt x="0" y="0"/>
                </a:moveTo>
                <a:lnTo>
                  <a:pt x="14907246" y="0"/>
                </a:lnTo>
                <a:lnTo>
                  <a:pt x="14907246" y="9565512"/>
                </a:lnTo>
                <a:lnTo>
                  <a:pt x="0" y="956551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5590727">
            <a:off x="-2055876" y="55363"/>
            <a:ext cx="13333724" cy="8555831"/>
          </a:xfrm>
          <a:custGeom>
            <a:avLst/>
            <a:gdLst/>
            <a:ahLst/>
            <a:cxnLst/>
            <a:rect l="l" t="t" r="r" b="b"/>
            <a:pathLst>
              <a:path w="13333724" h="8555831">
                <a:moveTo>
                  <a:pt x="0" y="0"/>
                </a:moveTo>
                <a:lnTo>
                  <a:pt x="13333724" y="0"/>
                </a:lnTo>
                <a:lnTo>
                  <a:pt x="13333724" y="8555831"/>
                </a:lnTo>
                <a:lnTo>
                  <a:pt x="0" y="85558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131615">
            <a:off x="-12949270" y="-3138428"/>
            <a:ext cx="15562561" cy="14971701"/>
          </a:xfrm>
          <a:custGeom>
            <a:avLst/>
            <a:gdLst/>
            <a:ahLst/>
            <a:cxnLst/>
            <a:rect l="l" t="t" r="r" b="b"/>
            <a:pathLst>
              <a:path w="15562561" h="14971701">
                <a:moveTo>
                  <a:pt x="0" y="0"/>
                </a:moveTo>
                <a:lnTo>
                  <a:pt x="15562560" y="0"/>
                </a:lnTo>
                <a:lnTo>
                  <a:pt x="15562560" y="14971701"/>
                </a:lnTo>
                <a:lnTo>
                  <a:pt x="0" y="1497170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b="-3816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6654243" y="582458"/>
            <a:ext cx="1210113" cy="1235560"/>
          </a:xfrm>
          <a:custGeom>
            <a:avLst/>
            <a:gdLst/>
            <a:ahLst/>
            <a:cxnLst/>
            <a:rect l="l" t="t" r="r" b="b"/>
            <a:pathLst>
              <a:path w="1210113" h="1235560">
                <a:moveTo>
                  <a:pt x="0" y="0"/>
                </a:moveTo>
                <a:lnTo>
                  <a:pt x="1210114" y="0"/>
                </a:lnTo>
                <a:lnTo>
                  <a:pt x="1210114" y="1235560"/>
                </a:lnTo>
                <a:lnTo>
                  <a:pt x="0" y="123556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606672" y="207708"/>
            <a:ext cx="2186397" cy="655919"/>
          </a:xfrm>
          <a:custGeom>
            <a:avLst/>
            <a:gdLst/>
            <a:ahLst/>
            <a:cxnLst/>
            <a:rect l="l" t="t" r="r" b="b"/>
            <a:pathLst>
              <a:path w="2186397" h="655919">
                <a:moveTo>
                  <a:pt x="0" y="0"/>
                </a:moveTo>
                <a:lnTo>
                  <a:pt x="2186397" y="0"/>
                </a:lnTo>
                <a:lnTo>
                  <a:pt x="2186397" y="655919"/>
                </a:lnTo>
                <a:lnTo>
                  <a:pt x="0" y="65591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2801436" y="394389"/>
            <a:ext cx="1809550" cy="355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57"/>
              </a:lnSpc>
            </a:pPr>
            <a:r>
              <a:rPr lang="en-US" sz="2112" b="1">
                <a:solidFill>
                  <a:srgbClr val="222222"/>
                </a:solidFill>
                <a:latin typeface="Montaser Arabic Bold"/>
                <a:ea typeface="Montaser Arabic Bold"/>
                <a:cs typeface="Montaser Arabic Bold"/>
                <a:sym typeface="Montaser Arabic Bold"/>
              </a:rPr>
              <a:t>ІНТЕРАКТИВ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582097" y="929452"/>
            <a:ext cx="6744686" cy="15460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38"/>
              </a:lnSpc>
            </a:pPr>
            <a:r>
              <a:rPr lang="en-US" sz="5489" b="1">
                <a:solidFill>
                  <a:srgbClr val="222222"/>
                </a:solidFill>
                <a:latin typeface="Montaser Arabic Bold"/>
                <a:ea typeface="Montaser Arabic Bold"/>
                <a:cs typeface="Montaser Arabic Bold"/>
                <a:sym typeface="Montaser Arabic Bold"/>
              </a:rPr>
              <a:t>«Простір гідності та безбар'єрності»</a:t>
            </a:r>
          </a:p>
        </p:txBody>
      </p:sp>
      <p:sp>
        <p:nvSpPr>
          <p:cNvPr id="9" name="Freeform 9"/>
          <p:cNvSpPr/>
          <p:nvPr/>
        </p:nvSpPr>
        <p:spPr>
          <a:xfrm>
            <a:off x="2388032" y="2569017"/>
            <a:ext cx="6755968" cy="655919"/>
          </a:xfrm>
          <a:custGeom>
            <a:avLst/>
            <a:gdLst/>
            <a:ahLst/>
            <a:cxnLst/>
            <a:rect l="l" t="t" r="r" b="b"/>
            <a:pathLst>
              <a:path w="6755968" h="655919">
                <a:moveTo>
                  <a:pt x="0" y="0"/>
                </a:moveTo>
                <a:lnTo>
                  <a:pt x="6755968" y="0"/>
                </a:lnTo>
                <a:lnTo>
                  <a:pt x="6755968" y="655919"/>
                </a:lnTo>
                <a:lnTo>
                  <a:pt x="0" y="65591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2746601" y="2727728"/>
            <a:ext cx="5465207" cy="314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15"/>
              </a:lnSpc>
            </a:pPr>
            <a:r>
              <a:rPr lang="en-US" sz="1868" b="1">
                <a:solidFill>
                  <a:srgbClr val="222222"/>
                </a:solidFill>
                <a:latin typeface="Montaser Arabic Bold"/>
                <a:ea typeface="Montaser Arabic Bold"/>
                <a:cs typeface="Montaser Arabic Bold"/>
                <a:sym typeface="Montaser Arabic Bold"/>
              </a:rPr>
              <a:t>Обери картку, яка відповідає твойй думці:</a:t>
            </a:r>
          </a:p>
        </p:txBody>
      </p:sp>
      <p:sp>
        <p:nvSpPr>
          <p:cNvPr id="11" name="Freeform 11"/>
          <p:cNvSpPr/>
          <p:nvPr/>
        </p:nvSpPr>
        <p:spPr>
          <a:xfrm>
            <a:off x="2717041" y="3468685"/>
            <a:ext cx="1104131" cy="874559"/>
          </a:xfrm>
          <a:custGeom>
            <a:avLst/>
            <a:gdLst/>
            <a:ahLst/>
            <a:cxnLst/>
            <a:rect l="l" t="t" r="r" b="b"/>
            <a:pathLst>
              <a:path w="1104131" h="874559">
                <a:moveTo>
                  <a:pt x="0" y="0"/>
                </a:moveTo>
                <a:lnTo>
                  <a:pt x="1104131" y="0"/>
                </a:lnTo>
                <a:lnTo>
                  <a:pt x="1104131" y="874559"/>
                </a:lnTo>
                <a:lnTo>
                  <a:pt x="0" y="87455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3130445" y="3547369"/>
            <a:ext cx="274174" cy="637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3"/>
              </a:lnSpc>
            </a:pPr>
            <a:r>
              <a:rPr lang="en-US" sz="3780" b="1">
                <a:solidFill>
                  <a:srgbClr val="222222"/>
                </a:solidFill>
                <a:latin typeface="Nourd Bold"/>
                <a:ea typeface="Nourd Bold"/>
                <a:cs typeface="Nourd Bold"/>
                <a:sym typeface="Nourd Bold"/>
              </a:rPr>
              <a:t>1</a:t>
            </a:r>
          </a:p>
        </p:txBody>
      </p:sp>
      <p:sp>
        <p:nvSpPr>
          <p:cNvPr id="13" name="Freeform 13"/>
          <p:cNvSpPr/>
          <p:nvPr/>
        </p:nvSpPr>
        <p:spPr>
          <a:xfrm>
            <a:off x="3906179" y="3424309"/>
            <a:ext cx="12418738" cy="1082267"/>
          </a:xfrm>
          <a:custGeom>
            <a:avLst/>
            <a:gdLst/>
            <a:ahLst/>
            <a:cxnLst/>
            <a:rect l="l" t="t" r="r" b="b"/>
            <a:pathLst>
              <a:path w="12418738" h="1082267">
                <a:moveTo>
                  <a:pt x="0" y="0"/>
                </a:moveTo>
                <a:lnTo>
                  <a:pt x="12418737" y="0"/>
                </a:lnTo>
                <a:lnTo>
                  <a:pt x="12418737" y="1082267"/>
                </a:lnTo>
                <a:lnTo>
                  <a:pt x="0" y="108226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4396194" y="3585667"/>
            <a:ext cx="10312499" cy="815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1"/>
              </a:lnSpc>
            </a:pPr>
            <a:r>
              <a:rPr lang="en-US" sz="2393">
                <a:solidFill>
                  <a:srgbClr val="222222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«Гідність — це коли до твоєї думки прислухаються, навіть якщо ти наймолодший у команді або маєш інший досвід.»</a:t>
            </a:r>
          </a:p>
        </p:txBody>
      </p:sp>
      <p:sp>
        <p:nvSpPr>
          <p:cNvPr id="15" name="Freeform 15"/>
          <p:cNvSpPr/>
          <p:nvPr/>
        </p:nvSpPr>
        <p:spPr>
          <a:xfrm>
            <a:off x="2717041" y="4758659"/>
            <a:ext cx="1104131" cy="863627"/>
          </a:xfrm>
          <a:custGeom>
            <a:avLst/>
            <a:gdLst/>
            <a:ahLst/>
            <a:cxnLst/>
            <a:rect l="l" t="t" r="r" b="b"/>
            <a:pathLst>
              <a:path w="1104131" h="863627">
                <a:moveTo>
                  <a:pt x="0" y="0"/>
                </a:moveTo>
                <a:lnTo>
                  <a:pt x="1104131" y="0"/>
                </a:lnTo>
                <a:lnTo>
                  <a:pt x="1104131" y="863627"/>
                </a:lnTo>
                <a:lnTo>
                  <a:pt x="0" y="86362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3906179" y="4714284"/>
            <a:ext cx="12418738" cy="1082267"/>
          </a:xfrm>
          <a:custGeom>
            <a:avLst/>
            <a:gdLst/>
            <a:ahLst/>
            <a:cxnLst/>
            <a:rect l="l" t="t" r="r" b="b"/>
            <a:pathLst>
              <a:path w="12418738" h="1082267">
                <a:moveTo>
                  <a:pt x="0" y="0"/>
                </a:moveTo>
                <a:lnTo>
                  <a:pt x="12418737" y="0"/>
                </a:lnTo>
                <a:lnTo>
                  <a:pt x="12418737" y="1082266"/>
                </a:lnTo>
                <a:lnTo>
                  <a:pt x="0" y="1082266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4396194" y="4861255"/>
            <a:ext cx="11511627" cy="815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1"/>
              </a:lnSpc>
            </a:pPr>
            <a:r>
              <a:rPr lang="en-US" sz="2393">
                <a:solidFill>
                  <a:srgbClr val="222222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«Безбар'єрність — це лише про пандуси та ліфти </a:t>
            </a:r>
          </a:p>
          <a:p>
            <a:pPr algn="l">
              <a:lnSpc>
                <a:spcPts val="3351"/>
              </a:lnSpc>
            </a:pPr>
            <a:r>
              <a:rPr lang="en-US" sz="2393">
                <a:solidFill>
                  <a:srgbClr val="222222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для людей на кріслах колісних.»</a:t>
            </a:r>
          </a:p>
        </p:txBody>
      </p:sp>
      <p:sp>
        <p:nvSpPr>
          <p:cNvPr id="18" name="Freeform 18"/>
          <p:cNvSpPr/>
          <p:nvPr/>
        </p:nvSpPr>
        <p:spPr>
          <a:xfrm>
            <a:off x="2717041" y="6037702"/>
            <a:ext cx="1104131" cy="874559"/>
          </a:xfrm>
          <a:custGeom>
            <a:avLst/>
            <a:gdLst/>
            <a:ahLst/>
            <a:cxnLst/>
            <a:rect l="l" t="t" r="r" b="b"/>
            <a:pathLst>
              <a:path w="1104131" h="874559">
                <a:moveTo>
                  <a:pt x="0" y="0"/>
                </a:moveTo>
                <a:lnTo>
                  <a:pt x="1104131" y="0"/>
                </a:lnTo>
                <a:lnTo>
                  <a:pt x="1104131" y="874559"/>
                </a:lnTo>
                <a:lnTo>
                  <a:pt x="0" y="874559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3906179" y="5993326"/>
            <a:ext cx="12418738" cy="1082267"/>
          </a:xfrm>
          <a:custGeom>
            <a:avLst/>
            <a:gdLst/>
            <a:ahLst/>
            <a:cxnLst/>
            <a:rect l="l" t="t" r="r" b="b"/>
            <a:pathLst>
              <a:path w="12418738" h="1082267">
                <a:moveTo>
                  <a:pt x="0" y="0"/>
                </a:moveTo>
                <a:lnTo>
                  <a:pt x="12418737" y="0"/>
                </a:lnTo>
                <a:lnTo>
                  <a:pt x="12418737" y="1082267"/>
                </a:lnTo>
                <a:lnTo>
                  <a:pt x="0" y="1082267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4396194" y="6147130"/>
            <a:ext cx="11511627" cy="815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1"/>
              </a:lnSpc>
            </a:pPr>
            <a:r>
              <a:rPr lang="en-US" sz="2393">
                <a:solidFill>
                  <a:srgbClr val="222222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«Повага до гідності означає, що ми не оцінюємо людину за її зовнішньюю формою, одягом, кольором волосся чи засобами реабілітації.»</a:t>
            </a:r>
          </a:p>
        </p:txBody>
      </p:sp>
      <p:sp>
        <p:nvSpPr>
          <p:cNvPr id="21" name="Freeform 21"/>
          <p:cNvSpPr/>
          <p:nvPr/>
        </p:nvSpPr>
        <p:spPr>
          <a:xfrm>
            <a:off x="2717041" y="7327676"/>
            <a:ext cx="1104131" cy="863627"/>
          </a:xfrm>
          <a:custGeom>
            <a:avLst/>
            <a:gdLst/>
            <a:ahLst/>
            <a:cxnLst/>
            <a:rect l="l" t="t" r="r" b="b"/>
            <a:pathLst>
              <a:path w="1104131" h="863627">
                <a:moveTo>
                  <a:pt x="0" y="0"/>
                </a:moveTo>
                <a:lnTo>
                  <a:pt x="1104131" y="0"/>
                </a:lnTo>
                <a:lnTo>
                  <a:pt x="1104131" y="863627"/>
                </a:lnTo>
                <a:lnTo>
                  <a:pt x="0" y="863627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3906179" y="7283301"/>
            <a:ext cx="12418738" cy="1082267"/>
          </a:xfrm>
          <a:custGeom>
            <a:avLst/>
            <a:gdLst/>
            <a:ahLst/>
            <a:cxnLst/>
            <a:rect l="l" t="t" r="r" b="b"/>
            <a:pathLst>
              <a:path w="12418738" h="1082267">
                <a:moveTo>
                  <a:pt x="0" y="0"/>
                </a:moveTo>
                <a:lnTo>
                  <a:pt x="12418737" y="0"/>
                </a:lnTo>
                <a:lnTo>
                  <a:pt x="12418737" y="1082266"/>
                </a:lnTo>
                <a:lnTo>
                  <a:pt x="0" y="1082266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23" name="TextBox 23"/>
          <p:cNvSpPr txBox="1"/>
          <p:nvPr/>
        </p:nvSpPr>
        <p:spPr>
          <a:xfrm>
            <a:off x="4396194" y="7433005"/>
            <a:ext cx="11711482" cy="815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1"/>
              </a:lnSpc>
            </a:pPr>
            <a:r>
              <a:rPr lang="en-US" sz="2393">
                <a:solidFill>
                  <a:srgbClr val="222222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«Коли ми співчутливо кажемо на людину “Бідненький” або “oбмежений” — ми показуємо турботу та добрий характер.»</a:t>
            </a:r>
          </a:p>
        </p:txBody>
      </p:sp>
      <p:sp>
        <p:nvSpPr>
          <p:cNvPr id="24" name="Freeform 24"/>
          <p:cNvSpPr/>
          <p:nvPr/>
        </p:nvSpPr>
        <p:spPr>
          <a:xfrm>
            <a:off x="2717041" y="8617651"/>
            <a:ext cx="1104131" cy="863627"/>
          </a:xfrm>
          <a:custGeom>
            <a:avLst/>
            <a:gdLst/>
            <a:ahLst/>
            <a:cxnLst/>
            <a:rect l="l" t="t" r="r" b="b"/>
            <a:pathLst>
              <a:path w="1104131" h="863627">
                <a:moveTo>
                  <a:pt x="0" y="0"/>
                </a:moveTo>
                <a:lnTo>
                  <a:pt x="1104131" y="0"/>
                </a:lnTo>
                <a:lnTo>
                  <a:pt x="1104131" y="863627"/>
                </a:lnTo>
                <a:lnTo>
                  <a:pt x="0" y="863627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3906179" y="8573275"/>
            <a:ext cx="12418738" cy="1082267"/>
          </a:xfrm>
          <a:custGeom>
            <a:avLst/>
            <a:gdLst/>
            <a:ahLst/>
            <a:cxnLst/>
            <a:rect l="l" t="t" r="r" b="b"/>
            <a:pathLst>
              <a:path w="12418738" h="1082267">
                <a:moveTo>
                  <a:pt x="0" y="0"/>
                </a:moveTo>
                <a:lnTo>
                  <a:pt x="12418737" y="0"/>
                </a:lnTo>
                <a:lnTo>
                  <a:pt x="12418737" y="1082267"/>
                </a:lnTo>
                <a:lnTo>
                  <a:pt x="0" y="1082267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26" name="TextBox 26"/>
          <p:cNvSpPr txBox="1"/>
          <p:nvPr/>
        </p:nvSpPr>
        <p:spPr>
          <a:xfrm>
            <a:off x="4396194" y="8760028"/>
            <a:ext cx="11111918" cy="815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1"/>
              </a:lnSpc>
            </a:pPr>
            <a:r>
              <a:rPr lang="en-US" sz="2393">
                <a:solidFill>
                  <a:srgbClr val="222222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«Безбар'єрне спілкування — це коли в класі можна вільно помилятися біля дошки й не боятися, що тебе засміють.»</a:t>
            </a:r>
          </a:p>
        </p:txBody>
      </p:sp>
      <p:sp>
        <p:nvSpPr>
          <p:cNvPr id="27" name="Freeform 27"/>
          <p:cNvSpPr/>
          <p:nvPr/>
        </p:nvSpPr>
        <p:spPr>
          <a:xfrm>
            <a:off x="10007627" y="207708"/>
            <a:ext cx="3060956" cy="3017228"/>
          </a:xfrm>
          <a:custGeom>
            <a:avLst/>
            <a:gdLst/>
            <a:ahLst/>
            <a:cxnLst/>
            <a:rect l="l" t="t" r="r" b="b"/>
            <a:pathLst>
              <a:path w="3060956" h="3017228">
                <a:moveTo>
                  <a:pt x="0" y="0"/>
                </a:moveTo>
                <a:lnTo>
                  <a:pt x="3060956" y="0"/>
                </a:lnTo>
                <a:lnTo>
                  <a:pt x="3060956" y="3017228"/>
                </a:lnTo>
                <a:lnTo>
                  <a:pt x="0" y="3017228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11100826" y="634055"/>
            <a:ext cx="1093199" cy="1082267"/>
          </a:xfrm>
          <a:custGeom>
            <a:avLst/>
            <a:gdLst/>
            <a:ahLst/>
            <a:cxnLst/>
            <a:rect l="l" t="t" r="r" b="b"/>
            <a:pathLst>
              <a:path w="1093199" h="1082267">
                <a:moveTo>
                  <a:pt x="0" y="0"/>
                </a:moveTo>
                <a:lnTo>
                  <a:pt x="1093198" y="0"/>
                </a:lnTo>
                <a:lnTo>
                  <a:pt x="1093198" y="1082267"/>
                </a:lnTo>
                <a:lnTo>
                  <a:pt x="0" y="1082267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sp>
        <p:nvSpPr>
          <p:cNvPr id="29" name="TextBox 29"/>
          <p:cNvSpPr txBox="1"/>
          <p:nvPr/>
        </p:nvSpPr>
        <p:spPr>
          <a:xfrm>
            <a:off x="10916993" y="2222474"/>
            <a:ext cx="1425706" cy="5764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52"/>
              </a:lnSpc>
            </a:pPr>
            <a:r>
              <a:rPr lang="en-US" sz="1680">
                <a:solidFill>
                  <a:srgbClr val="222222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«Згоден / Це про гідніст»</a:t>
            </a:r>
          </a:p>
        </p:txBody>
      </p:sp>
      <p:sp>
        <p:nvSpPr>
          <p:cNvPr id="30" name="Freeform 30"/>
          <p:cNvSpPr/>
          <p:nvPr/>
        </p:nvSpPr>
        <p:spPr>
          <a:xfrm>
            <a:off x="13057651" y="426348"/>
            <a:ext cx="3050024" cy="3006296"/>
          </a:xfrm>
          <a:custGeom>
            <a:avLst/>
            <a:gdLst/>
            <a:ahLst/>
            <a:cxnLst/>
            <a:rect l="l" t="t" r="r" b="b"/>
            <a:pathLst>
              <a:path w="3050024" h="3006296">
                <a:moveTo>
                  <a:pt x="0" y="0"/>
                </a:moveTo>
                <a:lnTo>
                  <a:pt x="3050025" y="0"/>
                </a:lnTo>
                <a:lnTo>
                  <a:pt x="3050025" y="3006296"/>
                </a:lnTo>
                <a:lnTo>
                  <a:pt x="0" y="3006296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>
            <a:off x="14139918" y="852695"/>
            <a:ext cx="1104131" cy="1082267"/>
          </a:xfrm>
          <a:custGeom>
            <a:avLst/>
            <a:gdLst/>
            <a:ahLst/>
            <a:cxnLst/>
            <a:rect l="l" t="t" r="r" b="b"/>
            <a:pathLst>
              <a:path w="1104131" h="1082267">
                <a:moveTo>
                  <a:pt x="0" y="0"/>
                </a:moveTo>
                <a:lnTo>
                  <a:pt x="1104131" y="0"/>
                </a:lnTo>
                <a:lnTo>
                  <a:pt x="1104131" y="1082267"/>
                </a:lnTo>
                <a:lnTo>
                  <a:pt x="0" y="1082267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</p:sp>
      <p:sp>
        <p:nvSpPr>
          <p:cNvPr id="32" name="TextBox 32"/>
          <p:cNvSpPr txBox="1"/>
          <p:nvPr/>
        </p:nvSpPr>
        <p:spPr>
          <a:xfrm>
            <a:off x="14188806" y="1917626"/>
            <a:ext cx="822523" cy="273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74"/>
              </a:lnSpc>
            </a:pPr>
            <a:r>
              <a:rPr lang="en-US" sz="1624" b="1">
                <a:solidFill>
                  <a:srgbClr val="222222"/>
                </a:solidFill>
                <a:latin typeface="Montaser Arabic Bold"/>
                <a:ea typeface="Montaser Arabic Bold"/>
                <a:cs typeface="Montaser Arabic Bold"/>
                <a:sym typeface="Montaser Arabic Bold"/>
              </a:rPr>
              <a:t>ЖОВТА</a:t>
            </a:r>
          </a:p>
        </p:txBody>
      </p:sp>
      <p:sp>
        <p:nvSpPr>
          <p:cNvPr id="33" name="Freeform 33"/>
          <p:cNvSpPr/>
          <p:nvPr/>
        </p:nvSpPr>
        <p:spPr>
          <a:xfrm>
            <a:off x="1305765" y="7280704"/>
            <a:ext cx="885491" cy="863627"/>
          </a:xfrm>
          <a:custGeom>
            <a:avLst/>
            <a:gdLst/>
            <a:ahLst/>
            <a:cxnLst/>
            <a:rect l="l" t="t" r="r" b="b"/>
            <a:pathLst>
              <a:path w="885491" h="863627">
                <a:moveTo>
                  <a:pt x="0" y="0"/>
                </a:moveTo>
                <a:lnTo>
                  <a:pt x="885491" y="0"/>
                </a:lnTo>
                <a:lnTo>
                  <a:pt x="885491" y="863626"/>
                </a:lnTo>
                <a:lnTo>
                  <a:pt x="0" y="863626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>
            <a:off x="16740332" y="3424309"/>
            <a:ext cx="1104131" cy="1082267"/>
          </a:xfrm>
          <a:custGeom>
            <a:avLst/>
            <a:gdLst/>
            <a:ahLst/>
            <a:cxnLst/>
            <a:rect l="l" t="t" r="r" b="b"/>
            <a:pathLst>
              <a:path w="1104131" h="1082267">
                <a:moveTo>
                  <a:pt x="0" y="0"/>
                </a:moveTo>
                <a:lnTo>
                  <a:pt x="1104131" y="0"/>
                </a:lnTo>
                <a:lnTo>
                  <a:pt x="1104131" y="1082267"/>
                </a:lnTo>
                <a:lnTo>
                  <a:pt x="0" y="1082267"/>
                </a:lnTo>
                <a:lnTo>
                  <a:pt x="0" y="0"/>
                </a:lnTo>
                <a:close/>
              </a:path>
            </a:pathLst>
          </a:custGeom>
          <a:blipFill>
            <a:blip r:embed="rId25"/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>
            <a:off x="16313984" y="8135996"/>
            <a:ext cx="1093199" cy="1519546"/>
          </a:xfrm>
          <a:custGeom>
            <a:avLst/>
            <a:gdLst/>
            <a:ahLst/>
            <a:cxnLst/>
            <a:rect l="l" t="t" r="r" b="b"/>
            <a:pathLst>
              <a:path w="1093199" h="1519546">
                <a:moveTo>
                  <a:pt x="0" y="0"/>
                </a:moveTo>
                <a:lnTo>
                  <a:pt x="1093199" y="0"/>
                </a:lnTo>
                <a:lnTo>
                  <a:pt x="1093199" y="1519546"/>
                </a:lnTo>
                <a:lnTo>
                  <a:pt x="0" y="1519546"/>
                </a:lnTo>
                <a:lnTo>
                  <a:pt x="0" y="0"/>
                </a:lnTo>
                <a:close/>
              </a:path>
            </a:pathLst>
          </a:custGeom>
          <a:blipFill>
            <a:blip r:embed="rId26"/>
            <a:stretch>
              <a:fillRect/>
            </a:stretch>
          </a:blipFill>
        </p:spPr>
      </p:sp>
      <p:sp>
        <p:nvSpPr>
          <p:cNvPr id="36" name="TextBox 36"/>
          <p:cNvSpPr txBox="1"/>
          <p:nvPr/>
        </p:nvSpPr>
        <p:spPr>
          <a:xfrm>
            <a:off x="3130445" y="4833244"/>
            <a:ext cx="274174" cy="637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3"/>
              </a:lnSpc>
            </a:pPr>
            <a:r>
              <a:rPr lang="en-US" sz="3780" b="1">
                <a:solidFill>
                  <a:srgbClr val="222222"/>
                </a:solidFill>
                <a:latin typeface="Nourd Bold"/>
                <a:ea typeface="Nourd Bold"/>
                <a:cs typeface="Nourd Bold"/>
                <a:sym typeface="Nourd Bold"/>
              </a:rPr>
              <a:t>2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3130445" y="6119119"/>
            <a:ext cx="274174" cy="637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3"/>
              </a:lnSpc>
            </a:pPr>
            <a:r>
              <a:rPr lang="en-US" sz="3780" b="1">
                <a:solidFill>
                  <a:srgbClr val="222222"/>
                </a:solidFill>
                <a:latin typeface="Nourd Bold"/>
                <a:ea typeface="Nourd Bold"/>
                <a:cs typeface="Nourd Bold"/>
                <a:sym typeface="Nourd Bold"/>
              </a:rPr>
              <a:t>3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3130445" y="7404994"/>
            <a:ext cx="274174" cy="637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3"/>
              </a:lnSpc>
            </a:pPr>
            <a:r>
              <a:rPr lang="en-US" sz="3780" b="1">
                <a:solidFill>
                  <a:srgbClr val="222222"/>
                </a:solidFill>
                <a:latin typeface="Nourd Bold"/>
                <a:ea typeface="Nourd Bold"/>
                <a:cs typeface="Nourd Bold"/>
                <a:sym typeface="Nourd Bold"/>
              </a:rPr>
              <a:t>4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3130445" y="8690869"/>
            <a:ext cx="274174" cy="637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3"/>
              </a:lnSpc>
            </a:pPr>
            <a:r>
              <a:rPr lang="en-US" sz="3780" b="1">
                <a:solidFill>
                  <a:srgbClr val="222222"/>
                </a:solidFill>
                <a:latin typeface="Nourd Bold"/>
                <a:ea typeface="Nourd Bold"/>
                <a:cs typeface="Nourd Bold"/>
                <a:sym typeface="Nourd Bold"/>
              </a:rPr>
              <a:t>5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3467688" y="2196029"/>
            <a:ext cx="2229950" cy="799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24"/>
              </a:lnSpc>
            </a:pPr>
            <a:r>
              <a:rPr lang="en-US" sz="1517">
                <a:solidFill>
                  <a:srgbClr val="222222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«Не згоден / Це порушує кордони чи створює бар'ер»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1209446" y="1917626"/>
            <a:ext cx="822523" cy="273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74"/>
              </a:lnSpc>
            </a:pPr>
            <a:r>
              <a:rPr lang="en-US" sz="1624" b="1">
                <a:solidFill>
                  <a:srgbClr val="222222"/>
                </a:solidFill>
                <a:latin typeface="Montaser Arabic Bold"/>
                <a:ea typeface="Montaser Arabic Bold"/>
                <a:cs typeface="Montaser Arabic Bold"/>
                <a:sym typeface="Montaser Arabic Bold"/>
              </a:rPr>
              <a:t>ЗЕЛЕНА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028700"/>
            <a:ext cx="1210113" cy="1235560"/>
          </a:xfrm>
          <a:custGeom>
            <a:avLst/>
            <a:gdLst/>
            <a:ahLst/>
            <a:cxnLst/>
            <a:rect l="l" t="t" r="r" b="b"/>
            <a:pathLst>
              <a:path w="1210113" h="1235560">
                <a:moveTo>
                  <a:pt x="0" y="0"/>
                </a:moveTo>
                <a:lnTo>
                  <a:pt x="1210113" y="0"/>
                </a:lnTo>
                <a:lnTo>
                  <a:pt x="1210113" y="1235560"/>
                </a:lnTo>
                <a:lnTo>
                  <a:pt x="0" y="12355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4797455">
            <a:off x="10257884" y="1104119"/>
            <a:ext cx="12734121" cy="8171085"/>
          </a:xfrm>
          <a:custGeom>
            <a:avLst/>
            <a:gdLst/>
            <a:ahLst/>
            <a:cxnLst/>
            <a:rect l="l" t="t" r="r" b="b"/>
            <a:pathLst>
              <a:path w="12734121" h="8171085">
                <a:moveTo>
                  <a:pt x="0" y="0"/>
                </a:moveTo>
                <a:lnTo>
                  <a:pt x="12734121" y="0"/>
                </a:lnTo>
                <a:lnTo>
                  <a:pt x="12734121" y="8171085"/>
                </a:lnTo>
                <a:lnTo>
                  <a:pt x="0" y="817108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5708175">
            <a:off x="13837045" y="6398865"/>
            <a:ext cx="12118828" cy="7776271"/>
          </a:xfrm>
          <a:custGeom>
            <a:avLst/>
            <a:gdLst/>
            <a:ahLst/>
            <a:cxnLst/>
            <a:rect l="l" t="t" r="r" b="b"/>
            <a:pathLst>
              <a:path w="12118828" h="7776271">
                <a:moveTo>
                  <a:pt x="0" y="0"/>
                </a:moveTo>
                <a:lnTo>
                  <a:pt x="12118828" y="0"/>
                </a:lnTo>
                <a:lnTo>
                  <a:pt x="12118828" y="7776270"/>
                </a:lnTo>
                <a:lnTo>
                  <a:pt x="0" y="777627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3366956" y="-502309"/>
            <a:ext cx="10051638" cy="14971701"/>
          </a:xfrm>
          <a:custGeom>
            <a:avLst/>
            <a:gdLst/>
            <a:ahLst/>
            <a:cxnLst/>
            <a:rect l="l" t="t" r="r" b="b"/>
            <a:pathLst>
              <a:path w="10051638" h="14971701">
                <a:moveTo>
                  <a:pt x="0" y="0"/>
                </a:moveTo>
                <a:lnTo>
                  <a:pt x="10051638" y="0"/>
                </a:lnTo>
                <a:lnTo>
                  <a:pt x="10051638" y="14971701"/>
                </a:lnTo>
                <a:lnTo>
                  <a:pt x="0" y="1497170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333" r="-50127" b="-333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028700" y="2811613"/>
            <a:ext cx="12859581" cy="3025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920"/>
              </a:lnSpc>
            </a:pPr>
            <a:r>
              <a:rPr lang="en-US" sz="7200" b="1">
                <a:solidFill>
                  <a:srgbClr val="B2D03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МОВА ГІДНОСТІ: </a:t>
            </a:r>
          </a:p>
          <a:p>
            <a:pPr algn="l">
              <a:lnSpc>
                <a:spcPts val="7920"/>
              </a:lnSpc>
            </a:pPr>
            <a:r>
              <a:rPr lang="en-US" sz="7200" b="1">
                <a:solidFill>
                  <a:srgbClr val="B2D03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ДОБРІ СЛОВА ОБ’ЄДНУЮТЬ НАС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6664478"/>
            <a:ext cx="11403422" cy="166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99"/>
              </a:lnSpc>
            </a:pPr>
            <a:r>
              <a:rPr lang="en-US" sz="3999" b="1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Чи можуть наші щоденні слова — у коридорі, під час уроку чи в коментарях — зміцнювати або руйнувати цю гідність?</a:t>
            </a:r>
          </a:p>
        </p:txBody>
      </p:sp>
      <p:sp>
        <p:nvSpPr>
          <p:cNvPr id="8" name="Freeform 8"/>
          <p:cNvSpPr/>
          <p:nvPr/>
        </p:nvSpPr>
        <p:spPr>
          <a:xfrm rot="-10800000">
            <a:off x="6345090" y="1646480"/>
            <a:ext cx="770643" cy="746020"/>
          </a:xfrm>
          <a:custGeom>
            <a:avLst/>
            <a:gdLst/>
            <a:ahLst/>
            <a:cxnLst/>
            <a:rect l="l" t="t" r="r" b="b"/>
            <a:pathLst>
              <a:path w="770643" h="746020">
                <a:moveTo>
                  <a:pt x="0" y="0"/>
                </a:moveTo>
                <a:lnTo>
                  <a:pt x="770643" y="0"/>
                </a:lnTo>
                <a:lnTo>
                  <a:pt x="770643" y="746020"/>
                </a:lnTo>
                <a:lnTo>
                  <a:pt x="0" y="74602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53308" t="-66049" r="-55219" b="-108858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9529322" y="2730245"/>
            <a:ext cx="1132962" cy="1298186"/>
          </a:xfrm>
          <a:custGeom>
            <a:avLst/>
            <a:gdLst/>
            <a:ahLst/>
            <a:cxnLst/>
            <a:rect l="l" t="t" r="r" b="b"/>
            <a:pathLst>
              <a:path w="1132962" h="1298186">
                <a:moveTo>
                  <a:pt x="0" y="0"/>
                </a:moveTo>
                <a:lnTo>
                  <a:pt x="1132962" y="0"/>
                </a:lnTo>
                <a:lnTo>
                  <a:pt x="1132962" y="1298185"/>
                </a:lnTo>
                <a:lnTo>
                  <a:pt x="0" y="129818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534162" y="9773401"/>
            <a:ext cx="1753838" cy="438459"/>
          </a:xfrm>
          <a:custGeom>
            <a:avLst/>
            <a:gdLst/>
            <a:ahLst/>
            <a:cxnLst/>
            <a:rect l="l" t="t" r="r" b="b"/>
            <a:pathLst>
              <a:path w="1753838" h="438459">
                <a:moveTo>
                  <a:pt x="0" y="0"/>
                </a:moveTo>
                <a:lnTo>
                  <a:pt x="1753838" y="0"/>
                </a:lnTo>
                <a:lnTo>
                  <a:pt x="1753838" y="438460"/>
                </a:lnTo>
                <a:lnTo>
                  <a:pt x="0" y="4384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23643" y="564374"/>
            <a:ext cx="1210113" cy="1235560"/>
          </a:xfrm>
          <a:custGeom>
            <a:avLst/>
            <a:gdLst/>
            <a:ahLst/>
            <a:cxnLst/>
            <a:rect l="l" t="t" r="r" b="b"/>
            <a:pathLst>
              <a:path w="1210113" h="1235560">
                <a:moveTo>
                  <a:pt x="0" y="0"/>
                </a:moveTo>
                <a:lnTo>
                  <a:pt x="1210114" y="0"/>
                </a:lnTo>
                <a:lnTo>
                  <a:pt x="1210114" y="1235559"/>
                </a:lnTo>
                <a:lnTo>
                  <a:pt x="0" y="12355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33757" y="2157279"/>
            <a:ext cx="15073265" cy="6281931"/>
          </a:xfrm>
          <a:custGeom>
            <a:avLst/>
            <a:gdLst/>
            <a:ahLst/>
            <a:cxnLst/>
            <a:rect l="l" t="t" r="r" b="b"/>
            <a:pathLst>
              <a:path w="15073265" h="6281931">
                <a:moveTo>
                  <a:pt x="0" y="0"/>
                </a:moveTo>
                <a:lnTo>
                  <a:pt x="15073265" y="0"/>
                </a:lnTo>
                <a:lnTo>
                  <a:pt x="15073265" y="6281930"/>
                </a:lnTo>
                <a:lnTo>
                  <a:pt x="0" y="62819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-1088019" y="8140181"/>
            <a:ext cx="24304144" cy="15272939"/>
            <a:chOff x="0" y="0"/>
            <a:chExt cx="32405526" cy="20363918"/>
          </a:xfrm>
        </p:grpSpPr>
        <p:sp>
          <p:nvSpPr>
            <p:cNvPr id="6" name="Freeform 6"/>
            <p:cNvSpPr/>
            <p:nvPr/>
          </p:nvSpPr>
          <p:spPr>
            <a:xfrm rot="5588154">
              <a:off x="144094" y="1400781"/>
              <a:ext cx="18839143" cy="18123882"/>
            </a:xfrm>
            <a:custGeom>
              <a:avLst/>
              <a:gdLst/>
              <a:ahLst/>
              <a:cxnLst/>
              <a:rect l="l" t="t" r="r" b="b"/>
              <a:pathLst>
                <a:path w="18839143" h="18123882">
                  <a:moveTo>
                    <a:pt x="0" y="0"/>
                  </a:moveTo>
                  <a:lnTo>
                    <a:pt x="18839143" y="0"/>
                  </a:lnTo>
                  <a:lnTo>
                    <a:pt x="18839143" y="18123882"/>
                  </a:lnTo>
                  <a:lnTo>
                    <a:pt x="0" y="181238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1908" b="-1908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 rot="-5211845">
              <a:off x="15874104" y="3160421"/>
              <a:ext cx="18839143" cy="13212897"/>
            </a:xfrm>
            <a:custGeom>
              <a:avLst/>
              <a:gdLst/>
              <a:ahLst/>
              <a:cxnLst/>
              <a:rect l="l" t="t" r="r" b="b"/>
              <a:pathLst>
                <a:path w="18839143" h="13212897">
                  <a:moveTo>
                    <a:pt x="0" y="0"/>
                  </a:moveTo>
                  <a:lnTo>
                    <a:pt x="18839143" y="0"/>
                  </a:lnTo>
                  <a:lnTo>
                    <a:pt x="18839143" y="13212897"/>
                  </a:lnTo>
                  <a:lnTo>
                    <a:pt x="0" y="132128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39785" b="-2617"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2107935" y="678674"/>
            <a:ext cx="15151365" cy="732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81"/>
              </a:lnSpc>
            </a:pPr>
            <a:r>
              <a:rPr lang="en-US" sz="5581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Кейс-метод «Мовний трансформатор»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107935" y="1819696"/>
            <a:ext cx="15151365" cy="5780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81"/>
              </a:lnSpc>
            </a:pPr>
            <a:r>
              <a:rPr lang="en-US" sz="4381" b="1">
                <a:solidFill>
                  <a:srgbClr val="008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Картка 1. Емоції та стать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534162" y="9773401"/>
            <a:ext cx="1753838" cy="438459"/>
          </a:xfrm>
          <a:custGeom>
            <a:avLst/>
            <a:gdLst/>
            <a:ahLst/>
            <a:cxnLst/>
            <a:rect l="l" t="t" r="r" b="b"/>
            <a:pathLst>
              <a:path w="1753838" h="438459">
                <a:moveTo>
                  <a:pt x="0" y="0"/>
                </a:moveTo>
                <a:lnTo>
                  <a:pt x="1753838" y="0"/>
                </a:lnTo>
                <a:lnTo>
                  <a:pt x="1753838" y="438460"/>
                </a:lnTo>
                <a:lnTo>
                  <a:pt x="0" y="4384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23643" y="564374"/>
            <a:ext cx="1210113" cy="1235560"/>
          </a:xfrm>
          <a:custGeom>
            <a:avLst/>
            <a:gdLst/>
            <a:ahLst/>
            <a:cxnLst/>
            <a:rect l="l" t="t" r="r" b="b"/>
            <a:pathLst>
              <a:path w="1210113" h="1235560">
                <a:moveTo>
                  <a:pt x="0" y="0"/>
                </a:moveTo>
                <a:lnTo>
                  <a:pt x="1210114" y="0"/>
                </a:lnTo>
                <a:lnTo>
                  <a:pt x="1210114" y="1235559"/>
                </a:lnTo>
                <a:lnTo>
                  <a:pt x="0" y="12355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783460" y="2963902"/>
            <a:ext cx="6061621" cy="5545384"/>
          </a:xfrm>
          <a:custGeom>
            <a:avLst/>
            <a:gdLst/>
            <a:ahLst/>
            <a:cxnLst/>
            <a:rect l="l" t="t" r="r" b="b"/>
            <a:pathLst>
              <a:path w="6061621" h="5545384">
                <a:moveTo>
                  <a:pt x="0" y="0"/>
                </a:moveTo>
                <a:lnTo>
                  <a:pt x="6061621" y="0"/>
                </a:lnTo>
                <a:lnTo>
                  <a:pt x="6061621" y="5545385"/>
                </a:lnTo>
                <a:lnTo>
                  <a:pt x="0" y="554538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504793" y="4688107"/>
            <a:ext cx="4491229" cy="23482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44"/>
              </a:lnSpc>
            </a:pPr>
            <a:r>
              <a:rPr lang="en-US" sz="3404" b="1">
                <a:solidFill>
                  <a:srgbClr val="FFFFFF"/>
                </a:solidFill>
                <a:latin typeface="Montaser Arabic Semi-Bold"/>
                <a:ea typeface="Montaser Arabic Semi-Bold"/>
                <a:cs typeface="Montaser Arabic Semi-Bold"/>
                <a:sym typeface="Montaser Arabic Semi-Bold"/>
              </a:rPr>
              <a:t>«Він якісь дивні речі носить, одразу видно, що переселенець із села.»</a:t>
            </a:r>
          </a:p>
        </p:txBody>
      </p:sp>
      <p:sp>
        <p:nvSpPr>
          <p:cNvPr id="6" name="Freeform 6"/>
          <p:cNvSpPr/>
          <p:nvPr/>
        </p:nvSpPr>
        <p:spPr>
          <a:xfrm>
            <a:off x="7178969" y="4795711"/>
            <a:ext cx="3613659" cy="1731892"/>
          </a:xfrm>
          <a:custGeom>
            <a:avLst/>
            <a:gdLst/>
            <a:ahLst/>
            <a:cxnLst/>
            <a:rect l="l" t="t" r="r" b="b"/>
            <a:pathLst>
              <a:path w="3613659" h="1731892">
                <a:moveTo>
                  <a:pt x="0" y="0"/>
                </a:moveTo>
                <a:lnTo>
                  <a:pt x="3613659" y="0"/>
                </a:lnTo>
                <a:lnTo>
                  <a:pt x="3613659" y="1731892"/>
                </a:lnTo>
                <a:lnTo>
                  <a:pt x="0" y="173189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276391" y="2963902"/>
            <a:ext cx="6061621" cy="5545384"/>
          </a:xfrm>
          <a:custGeom>
            <a:avLst/>
            <a:gdLst/>
            <a:ahLst/>
            <a:cxnLst/>
            <a:rect l="l" t="t" r="r" b="b"/>
            <a:pathLst>
              <a:path w="6061621" h="5545384">
                <a:moveTo>
                  <a:pt x="0" y="0"/>
                </a:moveTo>
                <a:lnTo>
                  <a:pt x="6061621" y="0"/>
                </a:lnTo>
                <a:lnTo>
                  <a:pt x="6061621" y="5545385"/>
                </a:lnTo>
                <a:lnTo>
                  <a:pt x="0" y="554538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-1088019" y="8140181"/>
            <a:ext cx="24304144" cy="15272939"/>
            <a:chOff x="0" y="0"/>
            <a:chExt cx="32405526" cy="20363918"/>
          </a:xfrm>
        </p:grpSpPr>
        <p:sp>
          <p:nvSpPr>
            <p:cNvPr id="9" name="Freeform 9"/>
            <p:cNvSpPr/>
            <p:nvPr/>
          </p:nvSpPr>
          <p:spPr>
            <a:xfrm rot="5588154">
              <a:off x="144094" y="1400781"/>
              <a:ext cx="18839143" cy="18123882"/>
            </a:xfrm>
            <a:custGeom>
              <a:avLst/>
              <a:gdLst/>
              <a:ahLst/>
              <a:cxnLst/>
              <a:rect l="l" t="t" r="r" b="b"/>
              <a:pathLst>
                <a:path w="18839143" h="18123882">
                  <a:moveTo>
                    <a:pt x="0" y="0"/>
                  </a:moveTo>
                  <a:lnTo>
                    <a:pt x="18839143" y="0"/>
                  </a:lnTo>
                  <a:lnTo>
                    <a:pt x="18839143" y="18123882"/>
                  </a:lnTo>
                  <a:lnTo>
                    <a:pt x="0" y="181238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t="-1908" b="-1908"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 rot="-5211845">
              <a:off x="15874104" y="3160421"/>
              <a:ext cx="18839143" cy="13212897"/>
            </a:xfrm>
            <a:custGeom>
              <a:avLst/>
              <a:gdLst/>
              <a:ahLst/>
              <a:cxnLst/>
              <a:rect l="l" t="t" r="r" b="b"/>
              <a:pathLst>
                <a:path w="18839143" h="13212897">
                  <a:moveTo>
                    <a:pt x="0" y="0"/>
                  </a:moveTo>
                  <a:lnTo>
                    <a:pt x="18839143" y="0"/>
                  </a:lnTo>
                  <a:lnTo>
                    <a:pt x="18839143" y="13212897"/>
                  </a:lnTo>
                  <a:lnTo>
                    <a:pt x="0" y="132128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t="-39785" b="-2617"/>
              </a:stretch>
            </a:blipFill>
          </p:spPr>
        </p:sp>
      </p:grpSp>
      <p:sp>
        <p:nvSpPr>
          <p:cNvPr id="11" name="Freeform 11"/>
          <p:cNvSpPr/>
          <p:nvPr/>
        </p:nvSpPr>
        <p:spPr>
          <a:xfrm>
            <a:off x="10925850" y="3530098"/>
            <a:ext cx="999168" cy="865946"/>
          </a:xfrm>
          <a:custGeom>
            <a:avLst/>
            <a:gdLst/>
            <a:ahLst/>
            <a:cxnLst/>
            <a:rect l="l" t="t" r="r" b="b"/>
            <a:pathLst>
              <a:path w="999168" h="865946">
                <a:moveTo>
                  <a:pt x="0" y="0"/>
                </a:moveTo>
                <a:lnTo>
                  <a:pt x="999169" y="0"/>
                </a:lnTo>
                <a:lnTo>
                  <a:pt x="999169" y="865946"/>
                </a:lnTo>
                <a:lnTo>
                  <a:pt x="0" y="86594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0961521" y="4464663"/>
            <a:ext cx="4746583" cy="2804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76"/>
              </a:lnSpc>
            </a:pPr>
            <a:r>
              <a:rPr lang="en-US" sz="3342" b="1">
                <a:solidFill>
                  <a:srgbClr val="000001"/>
                </a:solidFill>
                <a:latin typeface="Montaser Arabic Semi-Bold"/>
                <a:ea typeface="Montaser Arabic Semi-Bold"/>
                <a:cs typeface="Montaser Arabic Semi-Bold"/>
                <a:sym typeface="Montaser Arabic Semi-Bold"/>
              </a:rPr>
              <a:t>Завдання для групи: Чому це створює ярлик? Сформулюйте коментар мовою гідності.</a:t>
            </a:r>
          </a:p>
        </p:txBody>
      </p:sp>
      <p:sp>
        <p:nvSpPr>
          <p:cNvPr id="13" name="Freeform 13"/>
          <p:cNvSpPr/>
          <p:nvPr/>
        </p:nvSpPr>
        <p:spPr>
          <a:xfrm>
            <a:off x="14855913" y="2397707"/>
            <a:ext cx="1798503" cy="1715239"/>
          </a:xfrm>
          <a:custGeom>
            <a:avLst/>
            <a:gdLst/>
            <a:ahLst/>
            <a:cxnLst/>
            <a:rect l="l" t="t" r="r" b="b"/>
            <a:pathLst>
              <a:path w="1798503" h="1715239">
                <a:moveTo>
                  <a:pt x="0" y="0"/>
                </a:moveTo>
                <a:lnTo>
                  <a:pt x="1798503" y="0"/>
                </a:lnTo>
                <a:lnTo>
                  <a:pt x="1798503" y="1715239"/>
                </a:lnTo>
                <a:lnTo>
                  <a:pt x="0" y="171523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2107935" y="678674"/>
            <a:ext cx="15151365" cy="732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81"/>
              </a:lnSpc>
            </a:pPr>
            <a:r>
              <a:rPr lang="en-US" sz="5581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Кейс-метод «Мовний трансформатор»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107935" y="1819696"/>
            <a:ext cx="15151365" cy="5780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81"/>
              </a:lnSpc>
            </a:pPr>
            <a:r>
              <a:rPr lang="en-US" sz="4381" b="1">
                <a:solidFill>
                  <a:srgbClr val="008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Картка 2. Зовнішній вигляд та походження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534162" y="9773401"/>
            <a:ext cx="1753838" cy="438459"/>
          </a:xfrm>
          <a:custGeom>
            <a:avLst/>
            <a:gdLst/>
            <a:ahLst/>
            <a:cxnLst/>
            <a:rect l="l" t="t" r="r" b="b"/>
            <a:pathLst>
              <a:path w="1753838" h="438459">
                <a:moveTo>
                  <a:pt x="0" y="0"/>
                </a:moveTo>
                <a:lnTo>
                  <a:pt x="1753838" y="0"/>
                </a:lnTo>
                <a:lnTo>
                  <a:pt x="1753838" y="438460"/>
                </a:lnTo>
                <a:lnTo>
                  <a:pt x="0" y="4384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23643" y="564374"/>
            <a:ext cx="1210113" cy="1235560"/>
          </a:xfrm>
          <a:custGeom>
            <a:avLst/>
            <a:gdLst/>
            <a:ahLst/>
            <a:cxnLst/>
            <a:rect l="l" t="t" r="r" b="b"/>
            <a:pathLst>
              <a:path w="1210113" h="1235560">
                <a:moveTo>
                  <a:pt x="0" y="0"/>
                </a:moveTo>
                <a:lnTo>
                  <a:pt x="1210114" y="0"/>
                </a:lnTo>
                <a:lnTo>
                  <a:pt x="1210114" y="1235559"/>
                </a:lnTo>
                <a:lnTo>
                  <a:pt x="0" y="12355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783460" y="2963902"/>
            <a:ext cx="6061621" cy="5545384"/>
          </a:xfrm>
          <a:custGeom>
            <a:avLst/>
            <a:gdLst/>
            <a:ahLst/>
            <a:cxnLst/>
            <a:rect l="l" t="t" r="r" b="b"/>
            <a:pathLst>
              <a:path w="6061621" h="5545384">
                <a:moveTo>
                  <a:pt x="0" y="0"/>
                </a:moveTo>
                <a:lnTo>
                  <a:pt x="6061621" y="0"/>
                </a:lnTo>
                <a:lnTo>
                  <a:pt x="6061621" y="5545385"/>
                </a:lnTo>
                <a:lnTo>
                  <a:pt x="0" y="554538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504793" y="4454744"/>
            <a:ext cx="4491229" cy="28150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44"/>
              </a:lnSpc>
            </a:pPr>
            <a:r>
              <a:rPr lang="en-US" sz="3404" b="1">
                <a:solidFill>
                  <a:srgbClr val="FFFFFF"/>
                </a:solidFill>
                <a:latin typeface="Montaser Arabic Semi-Bold"/>
                <a:ea typeface="Montaser Arabic Semi-Bold"/>
                <a:cs typeface="Montaser Arabic Semi-Bold"/>
                <a:sym typeface="Montaser Arabic Semi-Bold"/>
              </a:rPr>
              <a:t>Учень помиляється біля дошки, у класі шепочуть: «Та він нічого не знає, з ним усе зрозуміло!».</a:t>
            </a:r>
          </a:p>
        </p:txBody>
      </p:sp>
      <p:sp>
        <p:nvSpPr>
          <p:cNvPr id="6" name="Freeform 6"/>
          <p:cNvSpPr/>
          <p:nvPr/>
        </p:nvSpPr>
        <p:spPr>
          <a:xfrm>
            <a:off x="7178969" y="4795711"/>
            <a:ext cx="3613659" cy="1731892"/>
          </a:xfrm>
          <a:custGeom>
            <a:avLst/>
            <a:gdLst/>
            <a:ahLst/>
            <a:cxnLst/>
            <a:rect l="l" t="t" r="r" b="b"/>
            <a:pathLst>
              <a:path w="3613659" h="1731892">
                <a:moveTo>
                  <a:pt x="0" y="0"/>
                </a:moveTo>
                <a:lnTo>
                  <a:pt x="3613659" y="0"/>
                </a:lnTo>
                <a:lnTo>
                  <a:pt x="3613659" y="1731892"/>
                </a:lnTo>
                <a:lnTo>
                  <a:pt x="0" y="173189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276391" y="2963902"/>
            <a:ext cx="6061621" cy="5545384"/>
          </a:xfrm>
          <a:custGeom>
            <a:avLst/>
            <a:gdLst/>
            <a:ahLst/>
            <a:cxnLst/>
            <a:rect l="l" t="t" r="r" b="b"/>
            <a:pathLst>
              <a:path w="6061621" h="5545384">
                <a:moveTo>
                  <a:pt x="0" y="0"/>
                </a:moveTo>
                <a:lnTo>
                  <a:pt x="6061621" y="0"/>
                </a:lnTo>
                <a:lnTo>
                  <a:pt x="6061621" y="5545385"/>
                </a:lnTo>
                <a:lnTo>
                  <a:pt x="0" y="554538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-1088019" y="8140181"/>
            <a:ext cx="24304144" cy="15272939"/>
            <a:chOff x="0" y="0"/>
            <a:chExt cx="32405526" cy="20363918"/>
          </a:xfrm>
        </p:grpSpPr>
        <p:sp>
          <p:nvSpPr>
            <p:cNvPr id="9" name="Freeform 9"/>
            <p:cNvSpPr/>
            <p:nvPr/>
          </p:nvSpPr>
          <p:spPr>
            <a:xfrm rot="5588154">
              <a:off x="144094" y="1400781"/>
              <a:ext cx="18839143" cy="18123882"/>
            </a:xfrm>
            <a:custGeom>
              <a:avLst/>
              <a:gdLst/>
              <a:ahLst/>
              <a:cxnLst/>
              <a:rect l="l" t="t" r="r" b="b"/>
              <a:pathLst>
                <a:path w="18839143" h="18123882">
                  <a:moveTo>
                    <a:pt x="0" y="0"/>
                  </a:moveTo>
                  <a:lnTo>
                    <a:pt x="18839143" y="0"/>
                  </a:lnTo>
                  <a:lnTo>
                    <a:pt x="18839143" y="18123882"/>
                  </a:lnTo>
                  <a:lnTo>
                    <a:pt x="0" y="181238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t="-1908" b="-1908"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 rot="-5211845">
              <a:off x="15874104" y="3160421"/>
              <a:ext cx="18839143" cy="13212897"/>
            </a:xfrm>
            <a:custGeom>
              <a:avLst/>
              <a:gdLst/>
              <a:ahLst/>
              <a:cxnLst/>
              <a:rect l="l" t="t" r="r" b="b"/>
              <a:pathLst>
                <a:path w="18839143" h="13212897">
                  <a:moveTo>
                    <a:pt x="0" y="0"/>
                  </a:moveTo>
                  <a:lnTo>
                    <a:pt x="18839143" y="0"/>
                  </a:lnTo>
                  <a:lnTo>
                    <a:pt x="18839143" y="13212897"/>
                  </a:lnTo>
                  <a:lnTo>
                    <a:pt x="0" y="132128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t="-39785" b="-2617"/>
              </a:stretch>
            </a:blipFill>
          </p:spPr>
        </p:sp>
      </p:grpSp>
      <p:sp>
        <p:nvSpPr>
          <p:cNvPr id="11" name="Freeform 11"/>
          <p:cNvSpPr/>
          <p:nvPr/>
        </p:nvSpPr>
        <p:spPr>
          <a:xfrm>
            <a:off x="10925850" y="3530098"/>
            <a:ext cx="999168" cy="865946"/>
          </a:xfrm>
          <a:custGeom>
            <a:avLst/>
            <a:gdLst/>
            <a:ahLst/>
            <a:cxnLst/>
            <a:rect l="l" t="t" r="r" b="b"/>
            <a:pathLst>
              <a:path w="999168" h="865946">
                <a:moveTo>
                  <a:pt x="0" y="0"/>
                </a:moveTo>
                <a:lnTo>
                  <a:pt x="999169" y="0"/>
                </a:lnTo>
                <a:lnTo>
                  <a:pt x="999169" y="865946"/>
                </a:lnTo>
                <a:lnTo>
                  <a:pt x="0" y="86594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0925850" y="4464269"/>
            <a:ext cx="4919148" cy="3738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76"/>
              </a:lnSpc>
            </a:pPr>
            <a:r>
              <a:rPr lang="en-US" sz="3342" b="1">
                <a:solidFill>
                  <a:srgbClr val="000001"/>
                </a:solidFill>
                <a:latin typeface="Montaser Arabic Semi-Bold"/>
                <a:ea typeface="Montaser Arabic Semi-Bold"/>
                <a:cs typeface="Montaser Arabic Semi-Bold"/>
                <a:sym typeface="Montaser Arabic Semi-Bold"/>
              </a:rPr>
              <a:t>Сформулюйте фразу підтримки, яка збереже гідність учня й створить безпечну атмосферу, де не страшно помилитися.</a:t>
            </a:r>
          </a:p>
          <a:p>
            <a:pPr algn="l">
              <a:lnSpc>
                <a:spcPts val="3676"/>
              </a:lnSpc>
            </a:pPr>
            <a:endParaRPr lang="en-US" sz="3342" b="1">
              <a:solidFill>
                <a:srgbClr val="000001"/>
              </a:solidFill>
              <a:latin typeface="Montaser Arabic Semi-Bold"/>
              <a:ea typeface="Montaser Arabic Semi-Bold"/>
              <a:cs typeface="Montaser Arabic Semi-Bold"/>
              <a:sym typeface="Montaser Arabic Semi-Bold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14855913" y="2397707"/>
            <a:ext cx="1798503" cy="1715239"/>
          </a:xfrm>
          <a:custGeom>
            <a:avLst/>
            <a:gdLst/>
            <a:ahLst/>
            <a:cxnLst/>
            <a:rect l="l" t="t" r="r" b="b"/>
            <a:pathLst>
              <a:path w="1798503" h="1715239">
                <a:moveTo>
                  <a:pt x="0" y="0"/>
                </a:moveTo>
                <a:lnTo>
                  <a:pt x="1798503" y="0"/>
                </a:lnTo>
                <a:lnTo>
                  <a:pt x="1798503" y="1715239"/>
                </a:lnTo>
                <a:lnTo>
                  <a:pt x="0" y="171523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2107935" y="678674"/>
            <a:ext cx="15151365" cy="732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81"/>
              </a:lnSpc>
            </a:pPr>
            <a:r>
              <a:rPr lang="en-US" sz="5581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Кейс-метод «Мовний трансформатор»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107935" y="1819696"/>
            <a:ext cx="15151365" cy="5780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81"/>
              </a:lnSpc>
            </a:pPr>
            <a:r>
              <a:rPr lang="en-US" sz="4381" b="1">
                <a:solidFill>
                  <a:srgbClr val="008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Картка 3. Навчання та освітні можливості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534162" y="9773401"/>
            <a:ext cx="1753838" cy="438459"/>
          </a:xfrm>
          <a:custGeom>
            <a:avLst/>
            <a:gdLst/>
            <a:ahLst/>
            <a:cxnLst/>
            <a:rect l="l" t="t" r="r" b="b"/>
            <a:pathLst>
              <a:path w="1753838" h="438459">
                <a:moveTo>
                  <a:pt x="0" y="0"/>
                </a:moveTo>
                <a:lnTo>
                  <a:pt x="1753838" y="0"/>
                </a:lnTo>
                <a:lnTo>
                  <a:pt x="1753838" y="438460"/>
                </a:lnTo>
                <a:lnTo>
                  <a:pt x="0" y="4384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23643" y="564374"/>
            <a:ext cx="1210113" cy="1235560"/>
          </a:xfrm>
          <a:custGeom>
            <a:avLst/>
            <a:gdLst/>
            <a:ahLst/>
            <a:cxnLst/>
            <a:rect l="l" t="t" r="r" b="b"/>
            <a:pathLst>
              <a:path w="1210113" h="1235560">
                <a:moveTo>
                  <a:pt x="0" y="0"/>
                </a:moveTo>
                <a:lnTo>
                  <a:pt x="1210114" y="0"/>
                </a:lnTo>
                <a:lnTo>
                  <a:pt x="1210114" y="1235559"/>
                </a:lnTo>
                <a:lnTo>
                  <a:pt x="0" y="12355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33757" y="2963902"/>
            <a:ext cx="6211324" cy="5545384"/>
          </a:xfrm>
          <a:custGeom>
            <a:avLst/>
            <a:gdLst/>
            <a:ahLst/>
            <a:cxnLst/>
            <a:rect l="l" t="t" r="r" b="b"/>
            <a:pathLst>
              <a:path w="6211324" h="5545384">
                <a:moveTo>
                  <a:pt x="0" y="0"/>
                </a:moveTo>
                <a:lnTo>
                  <a:pt x="6211324" y="0"/>
                </a:lnTo>
                <a:lnTo>
                  <a:pt x="6211324" y="5545385"/>
                </a:lnTo>
                <a:lnTo>
                  <a:pt x="0" y="554538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234" b="-1234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196893" y="3801716"/>
            <a:ext cx="5234756" cy="37484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44"/>
              </a:lnSpc>
            </a:pPr>
            <a:r>
              <a:rPr lang="en-US" sz="3404" b="1">
                <a:solidFill>
                  <a:srgbClr val="FFFFFF"/>
                </a:solidFill>
                <a:latin typeface="Montaser Arabic Semi-Bold"/>
                <a:ea typeface="Montaser Arabic Semi-Bold"/>
                <a:cs typeface="Montaser Arabic Semi-Bold"/>
                <a:sym typeface="Montaser Arabic Semi-Bold"/>
              </a:rPr>
              <a:t> Новий учень говорить із вираженим діалектом чи суржиком. Хтось вигукує: «Ти якоюсь неправильною мовою говориш, переклади нормально!»</a:t>
            </a:r>
          </a:p>
        </p:txBody>
      </p:sp>
      <p:sp>
        <p:nvSpPr>
          <p:cNvPr id="6" name="Freeform 6"/>
          <p:cNvSpPr/>
          <p:nvPr/>
        </p:nvSpPr>
        <p:spPr>
          <a:xfrm>
            <a:off x="7178969" y="4795711"/>
            <a:ext cx="3613659" cy="1731892"/>
          </a:xfrm>
          <a:custGeom>
            <a:avLst/>
            <a:gdLst/>
            <a:ahLst/>
            <a:cxnLst/>
            <a:rect l="l" t="t" r="r" b="b"/>
            <a:pathLst>
              <a:path w="3613659" h="1731892">
                <a:moveTo>
                  <a:pt x="0" y="0"/>
                </a:moveTo>
                <a:lnTo>
                  <a:pt x="3613659" y="0"/>
                </a:lnTo>
                <a:lnTo>
                  <a:pt x="3613659" y="1731892"/>
                </a:lnTo>
                <a:lnTo>
                  <a:pt x="0" y="173189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276391" y="2963902"/>
            <a:ext cx="6061621" cy="5545384"/>
          </a:xfrm>
          <a:custGeom>
            <a:avLst/>
            <a:gdLst/>
            <a:ahLst/>
            <a:cxnLst/>
            <a:rect l="l" t="t" r="r" b="b"/>
            <a:pathLst>
              <a:path w="6061621" h="5545384">
                <a:moveTo>
                  <a:pt x="0" y="0"/>
                </a:moveTo>
                <a:lnTo>
                  <a:pt x="6061621" y="0"/>
                </a:lnTo>
                <a:lnTo>
                  <a:pt x="6061621" y="5545385"/>
                </a:lnTo>
                <a:lnTo>
                  <a:pt x="0" y="554538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-1088019" y="8140181"/>
            <a:ext cx="24304144" cy="15272939"/>
            <a:chOff x="0" y="0"/>
            <a:chExt cx="32405526" cy="20363918"/>
          </a:xfrm>
        </p:grpSpPr>
        <p:sp>
          <p:nvSpPr>
            <p:cNvPr id="9" name="Freeform 9"/>
            <p:cNvSpPr/>
            <p:nvPr/>
          </p:nvSpPr>
          <p:spPr>
            <a:xfrm rot="5588154">
              <a:off x="144094" y="1400781"/>
              <a:ext cx="18839143" cy="18123882"/>
            </a:xfrm>
            <a:custGeom>
              <a:avLst/>
              <a:gdLst/>
              <a:ahLst/>
              <a:cxnLst/>
              <a:rect l="l" t="t" r="r" b="b"/>
              <a:pathLst>
                <a:path w="18839143" h="18123882">
                  <a:moveTo>
                    <a:pt x="0" y="0"/>
                  </a:moveTo>
                  <a:lnTo>
                    <a:pt x="18839143" y="0"/>
                  </a:lnTo>
                  <a:lnTo>
                    <a:pt x="18839143" y="18123882"/>
                  </a:lnTo>
                  <a:lnTo>
                    <a:pt x="0" y="181238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t="-1908" b="-1908"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 rot="-5211845">
              <a:off x="15874104" y="3160421"/>
              <a:ext cx="18839143" cy="13212897"/>
            </a:xfrm>
            <a:custGeom>
              <a:avLst/>
              <a:gdLst/>
              <a:ahLst/>
              <a:cxnLst/>
              <a:rect l="l" t="t" r="r" b="b"/>
              <a:pathLst>
                <a:path w="18839143" h="13212897">
                  <a:moveTo>
                    <a:pt x="0" y="0"/>
                  </a:moveTo>
                  <a:lnTo>
                    <a:pt x="18839143" y="0"/>
                  </a:lnTo>
                  <a:lnTo>
                    <a:pt x="18839143" y="13212897"/>
                  </a:lnTo>
                  <a:lnTo>
                    <a:pt x="0" y="132128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t="-39785" b="-2617"/>
              </a:stretch>
            </a:blipFill>
          </p:spPr>
        </p:sp>
      </p:grpSp>
      <p:sp>
        <p:nvSpPr>
          <p:cNvPr id="11" name="Freeform 11"/>
          <p:cNvSpPr/>
          <p:nvPr/>
        </p:nvSpPr>
        <p:spPr>
          <a:xfrm>
            <a:off x="10925850" y="3530098"/>
            <a:ext cx="999168" cy="865946"/>
          </a:xfrm>
          <a:custGeom>
            <a:avLst/>
            <a:gdLst/>
            <a:ahLst/>
            <a:cxnLst/>
            <a:rect l="l" t="t" r="r" b="b"/>
            <a:pathLst>
              <a:path w="999168" h="865946">
                <a:moveTo>
                  <a:pt x="0" y="0"/>
                </a:moveTo>
                <a:lnTo>
                  <a:pt x="999169" y="0"/>
                </a:lnTo>
                <a:lnTo>
                  <a:pt x="999169" y="865946"/>
                </a:lnTo>
                <a:lnTo>
                  <a:pt x="0" y="86594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0925850" y="4697632"/>
            <a:ext cx="4919148" cy="3271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76"/>
              </a:lnSpc>
            </a:pPr>
            <a:r>
              <a:rPr lang="en-US" sz="3342" b="1">
                <a:solidFill>
                  <a:srgbClr val="000001"/>
                </a:solidFill>
                <a:latin typeface="Montaser Arabic Semi-Bold"/>
                <a:ea typeface="Montaser Arabic Semi-Bold"/>
                <a:cs typeface="Montaser Arabic Semi-Bold"/>
                <a:sym typeface="Montaser Arabic Semi-Bold"/>
              </a:rPr>
              <a:t>Запропонуйте відповідь, що демонструє повагу до багатоманіття та допомагає однокласнику адаптуватися.</a:t>
            </a:r>
          </a:p>
        </p:txBody>
      </p:sp>
      <p:sp>
        <p:nvSpPr>
          <p:cNvPr id="13" name="Freeform 13"/>
          <p:cNvSpPr/>
          <p:nvPr/>
        </p:nvSpPr>
        <p:spPr>
          <a:xfrm>
            <a:off x="14855913" y="2397707"/>
            <a:ext cx="1798503" cy="1715239"/>
          </a:xfrm>
          <a:custGeom>
            <a:avLst/>
            <a:gdLst/>
            <a:ahLst/>
            <a:cxnLst/>
            <a:rect l="l" t="t" r="r" b="b"/>
            <a:pathLst>
              <a:path w="1798503" h="1715239">
                <a:moveTo>
                  <a:pt x="0" y="0"/>
                </a:moveTo>
                <a:lnTo>
                  <a:pt x="1798503" y="0"/>
                </a:lnTo>
                <a:lnTo>
                  <a:pt x="1798503" y="1715239"/>
                </a:lnTo>
                <a:lnTo>
                  <a:pt x="0" y="171523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2107935" y="678674"/>
            <a:ext cx="15151365" cy="732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81"/>
              </a:lnSpc>
            </a:pPr>
            <a:r>
              <a:rPr lang="en-US" sz="5581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Кейс-метод «Мовний трансформатор»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107935" y="1819696"/>
            <a:ext cx="15151365" cy="5780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81"/>
              </a:lnSpc>
            </a:pPr>
            <a:r>
              <a:rPr lang="en-US" sz="4381" b="1">
                <a:solidFill>
                  <a:srgbClr val="008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Картка 4. Мовні особливості та регіони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D0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800000">
            <a:off x="16629888" y="-1546890"/>
            <a:ext cx="13908854" cy="13380781"/>
          </a:xfrm>
          <a:custGeom>
            <a:avLst/>
            <a:gdLst/>
            <a:ahLst/>
            <a:cxnLst/>
            <a:rect l="l" t="t" r="r" b="b"/>
            <a:pathLst>
              <a:path w="13908854" h="13380781">
                <a:moveTo>
                  <a:pt x="0" y="0"/>
                </a:moveTo>
                <a:lnTo>
                  <a:pt x="13908854" y="0"/>
                </a:lnTo>
                <a:lnTo>
                  <a:pt x="13908854" y="13380780"/>
                </a:lnTo>
                <a:lnTo>
                  <a:pt x="0" y="133807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381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94576" y="338641"/>
            <a:ext cx="16698849" cy="9018788"/>
          </a:xfrm>
          <a:custGeom>
            <a:avLst/>
            <a:gdLst/>
            <a:ahLst/>
            <a:cxnLst/>
            <a:rect l="l" t="t" r="r" b="b"/>
            <a:pathLst>
              <a:path w="16698849" h="9018788">
                <a:moveTo>
                  <a:pt x="0" y="0"/>
                </a:moveTo>
                <a:lnTo>
                  <a:pt x="16698848" y="0"/>
                </a:lnTo>
                <a:lnTo>
                  <a:pt x="16698848" y="9018788"/>
                </a:lnTo>
                <a:lnTo>
                  <a:pt x="0" y="90187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241" t="-2335" r="-2193" b="-3836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390311" y="9136928"/>
            <a:ext cx="13507378" cy="862775"/>
          </a:xfrm>
          <a:custGeom>
            <a:avLst/>
            <a:gdLst/>
            <a:ahLst/>
            <a:cxnLst/>
            <a:rect l="l" t="t" r="r" b="b"/>
            <a:pathLst>
              <a:path w="13507378" h="862775">
                <a:moveTo>
                  <a:pt x="0" y="0"/>
                </a:moveTo>
                <a:lnTo>
                  <a:pt x="13507378" y="0"/>
                </a:lnTo>
                <a:lnTo>
                  <a:pt x="13507378" y="862775"/>
                </a:lnTo>
                <a:lnTo>
                  <a:pt x="0" y="8627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28700" y="745504"/>
            <a:ext cx="1210113" cy="1235560"/>
          </a:xfrm>
          <a:custGeom>
            <a:avLst/>
            <a:gdLst/>
            <a:ahLst/>
            <a:cxnLst/>
            <a:rect l="l" t="t" r="r" b="b"/>
            <a:pathLst>
              <a:path w="1210113" h="1235560">
                <a:moveTo>
                  <a:pt x="0" y="0"/>
                </a:moveTo>
                <a:lnTo>
                  <a:pt x="1210113" y="0"/>
                </a:lnTo>
                <a:lnTo>
                  <a:pt x="1210113" y="1235559"/>
                </a:lnTo>
                <a:lnTo>
                  <a:pt x="0" y="123555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8144952" y="1660792"/>
            <a:ext cx="4170917" cy="5319591"/>
          </a:xfrm>
          <a:custGeom>
            <a:avLst/>
            <a:gdLst/>
            <a:ahLst/>
            <a:cxnLst/>
            <a:rect l="l" t="t" r="r" b="b"/>
            <a:pathLst>
              <a:path w="4170917" h="5319591">
                <a:moveTo>
                  <a:pt x="0" y="0"/>
                </a:moveTo>
                <a:lnTo>
                  <a:pt x="4170917" y="0"/>
                </a:lnTo>
                <a:lnTo>
                  <a:pt x="4170917" y="5319591"/>
                </a:lnTo>
                <a:lnTo>
                  <a:pt x="0" y="531959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8208846" y="6980383"/>
            <a:ext cx="4043130" cy="1993565"/>
          </a:xfrm>
          <a:custGeom>
            <a:avLst/>
            <a:gdLst/>
            <a:ahLst/>
            <a:cxnLst/>
            <a:rect l="l" t="t" r="r" b="b"/>
            <a:pathLst>
              <a:path w="4043130" h="1993565">
                <a:moveTo>
                  <a:pt x="0" y="0"/>
                </a:moveTo>
                <a:lnTo>
                  <a:pt x="4043129" y="0"/>
                </a:lnTo>
                <a:lnTo>
                  <a:pt x="4043129" y="1993565"/>
                </a:lnTo>
                <a:lnTo>
                  <a:pt x="0" y="199356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2663499" y="1660792"/>
            <a:ext cx="4073022" cy="7313157"/>
          </a:xfrm>
          <a:custGeom>
            <a:avLst/>
            <a:gdLst/>
            <a:ahLst/>
            <a:cxnLst/>
            <a:rect l="l" t="t" r="r" b="b"/>
            <a:pathLst>
              <a:path w="4073022" h="7313157">
                <a:moveTo>
                  <a:pt x="0" y="0"/>
                </a:moveTo>
                <a:lnTo>
                  <a:pt x="4073022" y="0"/>
                </a:lnTo>
                <a:lnTo>
                  <a:pt x="4073022" y="7313156"/>
                </a:lnTo>
                <a:lnTo>
                  <a:pt x="0" y="731315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2798064" y="764801"/>
            <a:ext cx="14312248" cy="6611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62"/>
              </a:lnSpc>
            </a:pPr>
            <a:r>
              <a:rPr lang="en-US" sz="5223" b="1">
                <a:solidFill>
                  <a:srgbClr val="00000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TikTok-етикет: «Стоп-хейт у мережі»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798064" y="9345307"/>
            <a:ext cx="12691872" cy="4504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46"/>
              </a:lnSpc>
            </a:pPr>
            <a:r>
              <a:rPr lang="en-US" sz="3522" b="1">
                <a:solidFill>
                  <a:srgbClr val="00000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Наші слова за екраном мають реальну вагу!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93105" y="2404077"/>
            <a:ext cx="6542272" cy="5750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81"/>
              </a:lnSpc>
              <a:spcBef>
                <a:spcPct val="0"/>
              </a:spcBef>
            </a:pPr>
            <a:r>
              <a:rPr lang="en-US" sz="3281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Завдання для групи:</a:t>
            </a:r>
          </a:p>
          <a:p>
            <a:pPr algn="ctr">
              <a:lnSpc>
                <a:spcPts val="3281"/>
              </a:lnSpc>
              <a:spcBef>
                <a:spcPct val="0"/>
              </a:spcBef>
            </a:pPr>
            <a:endParaRPr lang="en-US" sz="3281" b="1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marL="708443" lvl="1" indent="-354221" algn="l">
              <a:lnSpc>
                <a:spcPts val="3281"/>
              </a:lnSpc>
              <a:buAutoNum type="arabicPeriod"/>
            </a:pPr>
            <a:r>
              <a:rPr lang="en-US" sz="328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Проаналізуйте коментарі під скріншотами. </a:t>
            </a:r>
          </a:p>
          <a:p>
            <a:pPr algn="l">
              <a:lnSpc>
                <a:spcPts val="3281"/>
              </a:lnSpc>
            </a:pPr>
            <a:endParaRPr lang="en-US" sz="3281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708443" lvl="1" indent="-354221" algn="l">
              <a:lnSpc>
                <a:spcPts val="3281"/>
              </a:lnSpc>
              <a:buAutoNum type="arabicPeriod"/>
            </a:pPr>
            <a:r>
              <a:rPr lang="en-US" sz="328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Переформулюйте ці коментарі мовою поваги й підтримки або запропонуйте дієвий алгоритм: як правильно діяти, якщо бачиш такий хейт у мережі (блокування, скарга, підтримка автора)</a:t>
            </a:r>
            <a:r>
              <a:rPr lang="en-US" sz="3281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543</Words>
  <Application>Microsoft Office PowerPoint</Application>
  <PresentationFormat>Произвольный</PresentationFormat>
  <Paragraphs>65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4" baseType="lpstr">
      <vt:lpstr>Arial</vt:lpstr>
      <vt:lpstr>Montserrat</vt:lpstr>
      <vt:lpstr>Montaser Arabic Semi-Bold</vt:lpstr>
      <vt:lpstr>Montserrat Bold</vt:lpstr>
      <vt:lpstr>Montserrat Bold Italics</vt:lpstr>
      <vt:lpstr>Calibri</vt:lpstr>
      <vt:lpstr>Montserrat Ultra-Bold</vt:lpstr>
      <vt:lpstr>Montaser Arabic Bold</vt:lpstr>
      <vt:lpstr>Nourd Bold</vt:lpstr>
      <vt:lpstr>Montserrat Medium</vt:lpstr>
      <vt:lpstr>Montaser Arabic</vt:lpstr>
      <vt:lpstr>Architects Daughter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Перший урок у 2026/2027</dc:title>
  <dc:creator>Anna</dc:creator>
  <cp:lastModifiedBy>Anna</cp:lastModifiedBy>
  <cp:revision>2</cp:revision>
  <dcterms:created xsi:type="dcterms:W3CDTF">2006-08-16T00:00:00Z</dcterms:created>
  <dcterms:modified xsi:type="dcterms:W3CDTF">2026-08-28T13:45:52Z</dcterms:modified>
  <dc:identifier>DAHTeICSSek</dc:identifier>
</cp:coreProperties>
</file>